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68" r:id="rId3"/>
    <p:sldId id="270" r:id="rId4"/>
    <p:sldId id="309" r:id="rId5"/>
    <p:sldId id="300" r:id="rId6"/>
    <p:sldId id="301" r:id="rId7"/>
    <p:sldId id="302" r:id="rId8"/>
    <p:sldId id="304" r:id="rId9"/>
    <p:sldId id="305" r:id="rId10"/>
    <p:sldId id="306" r:id="rId11"/>
    <p:sldId id="307" r:id="rId12"/>
    <p:sldId id="310" r:id="rId13"/>
    <p:sldId id="311" r:id="rId14"/>
    <p:sldId id="312" r:id="rId15"/>
  </p:sldIdLst>
  <p:sldSz cx="9144000" cy="6858000" type="screen4x3"/>
  <p:notesSz cx="6858000" cy="9144000"/>
  <p:defaultTextStyle>
    <a:defPPr>
      <a:defRPr lang="it-IT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9F78"/>
    <a:srgbClr val="FFB40E"/>
    <a:srgbClr val="FF6F0E"/>
    <a:srgbClr val="B4FF15"/>
    <a:srgbClr val="FFDC1C"/>
    <a:srgbClr val="FF0934"/>
    <a:srgbClr val="FF8B28"/>
    <a:srgbClr val="FF90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5" autoAdjust="0"/>
    <p:restoredTop sz="94672" autoAdjust="0"/>
  </p:normalViewPr>
  <p:slideViewPr>
    <p:cSldViewPr snapToGrid="0" snapToObjects="1">
      <p:cViewPr>
        <p:scale>
          <a:sx n="100" d="100"/>
          <a:sy n="100" d="100"/>
        </p:scale>
        <p:origin x="-200" y="352"/>
      </p:cViewPr>
      <p:guideLst>
        <p:guide orient="horz" pos="656"/>
        <p:guide pos="24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C14C4A5-86F7-4543-94EF-EEFC0D0CA4A8}" type="datetimeFigureOut">
              <a:rPr lang="it-IT"/>
              <a:pPr>
                <a:defRPr/>
              </a:pPr>
              <a:t>01/06/16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  <a:endParaRPr lang="it-IT" noProof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98F347A-7A6D-41A2-BA1E-753B0BBDEBCC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693589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endParaRPr lang="it-IT" sz="14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A2A3E28-4BD8-4D04-86A3-8CA430B82CED}" type="slidenum">
              <a:rPr lang="it-IT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it-IT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F8A708-EFCD-4849-A8FF-DF062EA82A6D}" type="datetimeFigureOut">
              <a:rPr lang="it-IT"/>
              <a:pPr>
                <a:defRPr/>
              </a:pPr>
              <a:t>01/06/16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78397-D4AA-4249-9A67-3C254997563C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E1CCD-ECA0-47FE-B687-D10CEDF1A928}" type="datetimeFigureOut">
              <a:rPr lang="it-IT"/>
              <a:pPr>
                <a:defRPr/>
              </a:pPr>
              <a:t>01/06/16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CC7450-0644-4C59-BB81-09FA165E2652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B9734-65ED-4A38-8555-4727D06B4248}" type="datetimeFigureOut">
              <a:rPr lang="it-IT"/>
              <a:pPr>
                <a:defRPr/>
              </a:pPr>
              <a:t>01/06/16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AD325-95F3-4312-A2DB-43721DEFD35A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F70F17-0248-4DA7-8A37-170809171FD0}" type="datetimeFigureOut">
              <a:rPr lang="it-IT"/>
              <a:pPr>
                <a:defRPr/>
              </a:pPr>
              <a:t>01/06/16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89CB36-4893-48D8-A7E6-E63915C3EDE1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013AE9-38C4-44A3-8C45-FE2DCAEB653A}" type="datetimeFigureOut">
              <a:rPr lang="it-IT"/>
              <a:pPr>
                <a:defRPr/>
              </a:pPr>
              <a:t>01/06/16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2426B-2511-49CE-8A52-4E376CE69B2C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81F56-C5A2-453D-81DE-C132A452664A}" type="datetimeFigureOut">
              <a:rPr lang="it-IT"/>
              <a:pPr>
                <a:defRPr/>
              </a:pPr>
              <a:t>01/06/16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C2F423-85BC-4527-8399-0958092DF3BF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0292ED-C717-45E7-87D5-B6A97C94C6C7}" type="datetimeFigureOut">
              <a:rPr lang="it-IT"/>
              <a:pPr>
                <a:defRPr/>
              </a:pPr>
              <a:t>01/06/16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3E229-82F3-49F3-A3AB-B7F99E4EB3E6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BBF0B-6072-4C80-8F8E-82CED9806F85}" type="datetimeFigureOut">
              <a:rPr lang="it-IT"/>
              <a:pPr>
                <a:defRPr/>
              </a:pPr>
              <a:t>01/06/16</a:t>
            </a:fld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BA2D49-1F09-4079-B344-6555E716BA99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FE9CB8-5BA6-466D-8214-989A243BCCF6}" type="datetimeFigureOut">
              <a:rPr lang="it-IT"/>
              <a:pPr>
                <a:defRPr/>
              </a:pPr>
              <a:t>01/06/16</a:t>
            </a:fld>
            <a:endParaRPr 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A7B43-8A85-4051-BC88-C8E54A28F8F7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4F04DF-5912-4829-80BC-AE9147F6AE99}" type="datetimeFigureOut">
              <a:rPr lang="it-IT"/>
              <a:pPr>
                <a:defRPr/>
              </a:pPr>
              <a:t>01/06/16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8BEA3-14D1-4C8D-BE20-E47E77E58E75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85179-FA90-4B2B-91EE-FEB576356AC5}" type="datetimeFigureOut">
              <a:rPr lang="it-IT"/>
              <a:pPr>
                <a:defRPr/>
              </a:pPr>
              <a:t>01/06/16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42DDE7-2A36-468A-9DDB-67E9BFE1E8AC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stile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86C54D0-EFAD-4573-8866-47ACE964F1D4}" type="datetimeFigureOut">
              <a:rPr lang="it-IT"/>
              <a:pPr>
                <a:defRPr/>
              </a:pPr>
              <a:t>01/06/16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789DF2E-8E44-4642-B519-C6B7CE501EA0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Relationship Id="rId3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Relationship Id="rId3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olo 1"/>
          <p:cNvSpPr>
            <a:spLocks noGrp="1"/>
          </p:cNvSpPr>
          <p:nvPr>
            <p:ph type="ctrTitle"/>
          </p:nvPr>
        </p:nvSpPr>
        <p:spPr>
          <a:xfrm>
            <a:off x="685800" y="698500"/>
            <a:ext cx="7772400" cy="1470025"/>
          </a:xfrm>
        </p:spPr>
        <p:txBody>
          <a:bodyPr/>
          <a:lstStyle/>
          <a:p>
            <a:r>
              <a:rPr lang="it-IT" smtClean="0">
                <a:solidFill>
                  <a:schemeClr val="bg1"/>
                </a:solidFill>
                <a:cs typeface="Arial" charset="0"/>
              </a:rPr>
              <a:t>1. </a:t>
            </a:r>
            <a:r>
              <a:rPr lang="en-US" smtClean="0">
                <a:solidFill>
                  <a:schemeClr val="bg1"/>
                </a:solidFill>
                <a:cs typeface="Arial" charset="0"/>
              </a:rPr>
              <a:t>L</a:t>
            </a:r>
            <a:r>
              <a:rPr lang="it-IT" smtClean="0">
                <a:solidFill>
                  <a:schemeClr val="bg1"/>
                </a:solidFill>
                <a:cs typeface="Arial" charset="0"/>
              </a:rPr>
              <a:t>A FIGURA DEL </a:t>
            </a:r>
            <a:r>
              <a:rPr lang="it-IT" i="1" smtClean="0">
                <a:solidFill>
                  <a:schemeClr val="bg1"/>
                </a:solidFill>
                <a:cs typeface="Arial" charset="0"/>
              </a:rPr>
              <a:t>CAREGIVER</a:t>
            </a:r>
          </a:p>
        </p:txBody>
      </p:sp>
      <p:sp>
        <p:nvSpPr>
          <p:cNvPr id="14339" name="Sottotitolo 2"/>
          <p:cNvSpPr>
            <a:spLocks noGrp="1"/>
          </p:cNvSpPr>
          <p:nvPr>
            <p:ph type="subTitle" idx="1"/>
          </p:nvPr>
        </p:nvSpPr>
        <p:spPr>
          <a:xfrm>
            <a:off x="1371600" y="2216150"/>
            <a:ext cx="6400800" cy="649288"/>
          </a:xfrm>
        </p:spPr>
        <p:txBody>
          <a:bodyPr/>
          <a:lstStyle/>
          <a:p>
            <a:r>
              <a:rPr lang="it-IT" smtClean="0">
                <a:solidFill>
                  <a:schemeClr val="bg1"/>
                </a:solidFill>
                <a:cs typeface="Arial" charset="0"/>
              </a:rPr>
              <a:t>CAREGIVER: UN RUOLO E UN LAVORO COMPLESSO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1650" y="1066800"/>
            <a:ext cx="8148638" cy="4813300"/>
          </a:xfrm>
        </p:spPr>
        <p:txBody>
          <a:bodyPr rtlCol="0">
            <a:normAutofit/>
          </a:bodyPr>
          <a:lstStyle/>
          <a:p>
            <a:pPr marL="0" indent="0" algn="just" fontAlgn="auto">
              <a:spcBef>
                <a:spcPts val="0"/>
              </a:spcBef>
              <a:spcAft>
                <a:spcPts val="1200"/>
              </a:spcAft>
              <a:buFont typeface="Arial"/>
              <a:buNone/>
              <a:defRPr/>
            </a:pPr>
            <a:r>
              <a:rPr lang="it-IT" sz="2200" dirty="0">
                <a:solidFill>
                  <a:srgbClr val="7F7F7F"/>
                </a:solidFill>
              </a:rPr>
              <a:t>Con il termine “</a:t>
            </a:r>
            <a:r>
              <a:rPr lang="it-IT" sz="2200" dirty="0" err="1">
                <a:solidFill>
                  <a:srgbClr val="7F7F7F"/>
                </a:solidFill>
              </a:rPr>
              <a:t>caregiver</a:t>
            </a:r>
            <a:r>
              <a:rPr lang="it-IT" sz="2200" dirty="0">
                <a:solidFill>
                  <a:srgbClr val="7F7F7F"/>
                </a:solidFill>
              </a:rPr>
              <a:t> </a:t>
            </a:r>
            <a:r>
              <a:rPr lang="it-IT" sz="2200" dirty="0" err="1">
                <a:solidFill>
                  <a:srgbClr val="7F7F7F"/>
                </a:solidFill>
              </a:rPr>
              <a:t>burden</a:t>
            </a:r>
            <a:r>
              <a:rPr lang="it-IT" sz="2200" dirty="0">
                <a:solidFill>
                  <a:srgbClr val="7F7F7F"/>
                </a:solidFill>
              </a:rPr>
              <a:t>” si fa riferimento al </a:t>
            </a:r>
            <a:r>
              <a:rPr lang="it-IT" sz="2200" dirty="0" smtClean="0">
                <a:solidFill>
                  <a:srgbClr val="CE9F78"/>
                </a:solidFill>
              </a:rPr>
              <a:t>carico </a:t>
            </a:r>
            <a:r>
              <a:rPr lang="it-IT" sz="2200" dirty="0">
                <a:solidFill>
                  <a:srgbClr val="CE9F78"/>
                </a:solidFill>
              </a:rPr>
              <a:t>assistenziale </a:t>
            </a:r>
            <a:r>
              <a:rPr lang="it-IT" sz="2200" dirty="0">
                <a:solidFill>
                  <a:srgbClr val="7F7F7F"/>
                </a:solidFill>
              </a:rPr>
              <a:t>del </a:t>
            </a:r>
            <a:r>
              <a:rPr lang="it-IT" sz="2200" i="1" dirty="0" err="1">
                <a:solidFill>
                  <a:srgbClr val="7F7F7F"/>
                </a:solidFill>
              </a:rPr>
              <a:t>caregiver</a:t>
            </a:r>
            <a:r>
              <a:rPr lang="it-IT" sz="2200" i="1" dirty="0" smtClean="0">
                <a:solidFill>
                  <a:srgbClr val="7F7F7F"/>
                </a:solidFill>
              </a:rPr>
              <a:t>.</a:t>
            </a:r>
            <a:endParaRPr lang="it-IT" sz="2200" dirty="0">
              <a:solidFill>
                <a:srgbClr val="7F7F7F"/>
              </a:solidFill>
            </a:endParaRPr>
          </a:p>
          <a:p>
            <a:pPr marL="0" indent="0" algn="just" fontAlgn="auto">
              <a:spcBef>
                <a:spcPts val="0"/>
              </a:spcBef>
              <a:spcAft>
                <a:spcPts val="1200"/>
              </a:spcAft>
              <a:buFont typeface="Arial"/>
              <a:buNone/>
              <a:defRPr/>
            </a:pPr>
            <a:endParaRPr lang="it-IT" sz="2200" dirty="0" smtClean="0">
              <a:solidFill>
                <a:srgbClr val="7F7F7F"/>
              </a:solidFill>
            </a:endParaRPr>
          </a:p>
          <a:p>
            <a:pPr marL="0" indent="0" algn="just" fontAlgn="auto">
              <a:spcBef>
                <a:spcPts val="0"/>
              </a:spcBef>
              <a:spcAft>
                <a:spcPts val="1200"/>
              </a:spcAft>
              <a:buFont typeface="Arial"/>
              <a:buNone/>
              <a:defRPr/>
            </a:pPr>
            <a:r>
              <a:rPr lang="it-IT" sz="2200" dirty="0" smtClean="0">
                <a:solidFill>
                  <a:srgbClr val="7F7F7F"/>
                </a:solidFill>
              </a:rPr>
              <a:t>Il </a:t>
            </a:r>
            <a:r>
              <a:rPr lang="it-IT" sz="2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concetto di </a:t>
            </a:r>
            <a:r>
              <a:rPr lang="it-IT" sz="22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caregiver</a:t>
            </a:r>
            <a:r>
              <a:rPr lang="it-IT" sz="22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t-IT" sz="22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burden</a:t>
            </a:r>
            <a:r>
              <a:rPr lang="it-IT" sz="2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t-IT" sz="2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deriva </a:t>
            </a:r>
            <a:r>
              <a:rPr lang="it-IT" sz="2200" dirty="0">
                <a:solidFill>
                  <a:srgbClr val="7F7F7F"/>
                </a:solidFill>
              </a:rPr>
              <a:t>dalla </a:t>
            </a:r>
            <a:r>
              <a:rPr lang="it-IT" sz="2200" dirty="0">
                <a:solidFill>
                  <a:srgbClr val="CE9F78"/>
                </a:solidFill>
              </a:rPr>
              <a:t>percezione di stress che il</a:t>
            </a:r>
            <a:r>
              <a:rPr lang="it-IT" sz="2200" i="1" dirty="0">
                <a:solidFill>
                  <a:srgbClr val="CE9F78"/>
                </a:solidFill>
              </a:rPr>
              <a:t> </a:t>
            </a:r>
            <a:r>
              <a:rPr lang="it-IT" sz="2200" i="1" dirty="0" err="1">
                <a:solidFill>
                  <a:srgbClr val="CE9F78"/>
                </a:solidFill>
              </a:rPr>
              <a:t>caregiver</a:t>
            </a:r>
            <a:r>
              <a:rPr lang="it-IT" sz="2200" i="1" dirty="0">
                <a:solidFill>
                  <a:srgbClr val="CE9F78"/>
                </a:solidFill>
              </a:rPr>
              <a:t> </a:t>
            </a:r>
            <a:r>
              <a:rPr lang="it-IT" sz="2200" dirty="0">
                <a:solidFill>
                  <a:srgbClr val="CE9F78"/>
                </a:solidFill>
              </a:rPr>
              <a:t>ha </a:t>
            </a:r>
            <a:r>
              <a:rPr lang="it-IT" sz="2200" dirty="0">
                <a:solidFill>
                  <a:srgbClr val="7F7F7F"/>
                </a:solidFill>
              </a:rPr>
              <a:t>nello svolgere le attività </a:t>
            </a:r>
            <a:r>
              <a:rPr lang="it-IT" sz="2200" dirty="0" smtClean="0">
                <a:solidFill>
                  <a:srgbClr val="7F7F7F"/>
                </a:solidFill>
              </a:rPr>
              <a:t>assistenziali che gli sono richieste. </a:t>
            </a:r>
          </a:p>
        </p:txBody>
      </p:sp>
      <p:pic>
        <p:nvPicPr>
          <p:cNvPr id="4" name="Immagine 8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501650" y="179388"/>
            <a:ext cx="2057400" cy="560388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27651" name="Rettangolo 2"/>
          <p:cNvSpPr>
            <a:spLocks noChangeArrowheads="1"/>
          </p:cNvSpPr>
          <p:nvPr/>
        </p:nvSpPr>
        <p:spPr bwMode="auto">
          <a:xfrm>
            <a:off x="900113" y="184150"/>
            <a:ext cx="1225550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40000"/>
              </a:lnSpc>
            </a:pPr>
            <a:r>
              <a:rPr lang="it-IT" sz="1600">
                <a:solidFill>
                  <a:srgbClr val="FFFFFF"/>
                </a:solidFill>
              </a:rPr>
              <a:t>Il </a:t>
            </a:r>
            <a:r>
              <a:rPr lang="it-IT" sz="1600" i="1">
                <a:solidFill>
                  <a:srgbClr val="FFFFFF"/>
                </a:solidFill>
              </a:rPr>
              <a:t>caregiver</a:t>
            </a:r>
          </a:p>
        </p:txBody>
      </p:sp>
      <p:sp>
        <p:nvSpPr>
          <p:cNvPr id="27652" name="Rectangle 6"/>
          <p:cNvSpPr>
            <a:spLocks noChangeArrowheads="1"/>
          </p:cNvSpPr>
          <p:nvPr/>
        </p:nvSpPr>
        <p:spPr bwMode="auto">
          <a:xfrm>
            <a:off x="2832100" y="188913"/>
            <a:ext cx="58181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tabLst>
                <a:tab pos="90488" algn="l"/>
                <a:tab pos="547688" algn="l"/>
                <a:tab pos="1004888" algn="l"/>
                <a:tab pos="1462088" algn="l"/>
                <a:tab pos="1919288" algn="l"/>
                <a:tab pos="2376488" algn="l"/>
                <a:tab pos="2833688" algn="l"/>
                <a:tab pos="3290888" algn="l"/>
                <a:tab pos="3748088" algn="l"/>
                <a:tab pos="4205288" algn="l"/>
              </a:tabLst>
            </a:pPr>
            <a:r>
              <a:rPr lang="it-IT" sz="2600" b="1">
                <a:solidFill>
                  <a:srgbClr val="CE9F78"/>
                </a:solidFill>
                <a:ea typeface="ＭＳ Ｐゴシック" pitchFamily="34" charset="-128"/>
              </a:rPr>
              <a:t>Che cos’è il </a:t>
            </a:r>
            <a:r>
              <a:rPr lang="it-IT" sz="2600" b="1" i="1">
                <a:solidFill>
                  <a:srgbClr val="CE9F78"/>
                </a:solidFill>
                <a:ea typeface="ＭＳ Ｐゴシック" pitchFamily="34" charset="-128"/>
              </a:rPr>
              <a:t>caregiver burden</a:t>
            </a:r>
            <a:r>
              <a:rPr lang="it-IT" sz="2600" b="1">
                <a:solidFill>
                  <a:srgbClr val="CE9F78"/>
                </a:solidFill>
                <a:ea typeface="ＭＳ Ｐゴシック" pitchFamily="34" charset="-128"/>
              </a:rPr>
              <a:t>?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1650" y="1079500"/>
            <a:ext cx="8229600" cy="1384300"/>
          </a:xfrm>
        </p:spPr>
        <p:txBody>
          <a:bodyPr rtlCol="0">
            <a:normAutofit lnSpcReduction="10000"/>
          </a:bodyPr>
          <a:lstStyle/>
          <a:p>
            <a:pPr marL="0" indent="0" algn="just" fontAlgn="auto">
              <a:spcAft>
                <a:spcPts val="0"/>
              </a:spcAft>
              <a:buFont typeface="Arial"/>
              <a:buNone/>
              <a:defRPr/>
            </a:pPr>
            <a:r>
              <a:rPr lang="it-IT" sz="2200" dirty="0">
                <a:solidFill>
                  <a:srgbClr val="7F7F7F"/>
                </a:solidFill>
              </a:rPr>
              <a:t>Il carico assistenziale del</a:t>
            </a:r>
            <a:r>
              <a:rPr lang="it-IT" sz="2200" i="1" dirty="0">
                <a:solidFill>
                  <a:srgbClr val="7F7F7F"/>
                </a:solidFill>
              </a:rPr>
              <a:t> </a:t>
            </a:r>
            <a:r>
              <a:rPr lang="it-IT" sz="2200" i="1" dirty="0" err="1">
                <a:solidFill>
                  <a:srgbClr val="7F7F7F"/>
                </a:solidFill>
              </a:rPr>
              <a:t>caregiver</a:t>
            </a:r>
            <a:r>
              <a:rPr lang="it-IT" sz="2200" dirty="0">
                <a:solidFill>
                  <a:srgbClr val="7F7F7F"/>
                </a:solidFill>
              </a:rPr>
              <a:t>, se non adeguatamente </a:t>
            </a:r>
            <a:r>
              <a:rPr lang="it-IT" sz="2200" dirty="0" smtClean="0">
                <a:solidFill>
                  <a:srgbClr val="7F7F7F"/>
                </a:solidFill>
              </a:rPr>
              <a:t>gestito soprattutto dal punto di vista emotivo, </a:t>
            </a:r>
            <a:r>
              <a:rPr lang="it-IT" sz="2200" dirty="0">
                <a:solidFill>
                  <a:srgbClr val="7F7F7F"/>
                </a:solidFill>
              </a:rPr>
              <a:t>può alla lunga condurre a una sindrome definita </a:t>
            </a:r>
            <a:r>
              <a:rPr lang="it-IT" sz="2200" dirty="0" smtClean="0">
                <a:solidFill>
                  <a:srgbClr val="CE9F78"/>
                </a:solidFill>
              </a:rPr>
              <a:t>sindrome </a:t>
            </a:r>
            <a:r>
              <a:rPr lang="it-IT" sz="2200" dirty="0">
                <a:solidFill>
                  <a:srgbClr val="CE9F78"/>
                </a:solidFill>
              </a:rPr>
              <a:t>del </a:t>
            </a:r>
            <a:r>
              <a:rPr lang="it-IT" sz="2200" i="1" dirty="0" err="1" smtClean="0">
                <a:solidFill>
                  <a:srgbClr val="CE9F78"/>
                </a:solidFill>
              </a:rPr>
              <a:t>burnou</a:t>
            </a:r>
            <a:r>
              <a:rPr lang="it-IT" sz="2200" i="1" dirty="0" err="1">
                <a:solidFill>
                  <a:srgbClr val="CE9F78"/>
                </a:solidFill>
              </a:rPr>
              <a:t>t</a:t>
            </a:r>
            <a:r>
              <a:rPr lang="it-IT" sz="2200" dirty="0" smtClean="0">
                <a:solidFill>
                  <a:srgbClr val="CE9F78"/>
                </a:solidFill>
              </a:rPr>
              <a:t> </a:t>
            </a:r>
            <a:r>
              <a:rPr lang="it-IT" sz="2200" dirty="0">
                <a:solidFill>
                  <a:srgbClr val="7F7F7F"/>
                </a:solidFill>
              </a:rPr>
              <a:t>(letteralmente </a:t>
            </a:r>
            <a:r>
              <a:rPr lang="it-IT" sz="2200" dirty="0" smtClean="0">
                <a:solidFill>
                  <a:srgbClr val="7F7F7F"/>
                </a:solidFill>
              </a:rPr>
              <a:t>“bruciarsi”).</a:t>
            </a:r>
          </a:p>
          <a:p>
            <a:pPr marL="0" indent="0" algn="just" fontAlgn="auto">
              <a:spcAft>
                <a:spcPts val="0"/>
              </a:spcAft>
              <a:buFont typeface="Arial"/>
              <a:buNone/>
              <a:defRPr/>
            </a:pPr>
            <a:endParaRPr lang="en-US" sz="2200" dirty="0">
              <a:solidFill>
                <a:srgbClr val="7F7F7F"/>
              </a:solidFill>
            </a:endParaRPr>
          </a:p>
          <a:p>
            <a:pPr algn="just" fontAlgn="auto">
              <a:spcAft>
                <a:spcPts val="0"/>
              </a:spcAft>
              <a:buFont typeface="Arial"/>
              <a:buChar char="•"/>
              <a:defRPr/>
            </a:pPr>
            <a:endParaRPr lang="en-US" sz="2200" b="1" dirty="0">
              <a:solidFill>
                <a:srgbClr val="009FDA"/>
              </a:solidFill>
              <a:ea typeface="ＭＳ Ｐゴシック" charset="0"/>
              <a:cs typeface="ＭＳ Ｐゴシック" charset="0"/>
            </a:endParaRPr>
          </a:p>
        </p:txBody>
      </p:sp>
      <p:pic>
        <p:nvPicPr>
          <p:cNvPr id="6" name="Immagine 8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501650" y="179388"/>
            <a:ext cx="2057400" cy="560388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28675" name="Rettangolo 2"/>
          <p:cNvSpPr>
            <a:spLocks noChangeArrowheads="1"/>
          </p:cNvSpPr>
          <p:nvPr/>
        </p:nvSpPr>
        <p:spPr bwMode="auto">
          <a:xfrm>
            <a:off x="900113" y="184150"/>
            <a:ext cx="1225550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40000"/>
              </a:lnSpc>
            </a:pPr>
            <a:r>
              <a:rPr lang="it-IT" sz="1600">
                <a:solidFill>
                  <a:srgbClr val="FFFFFF"/>
                </a:solidFill>
              </a:rPr>
              <a:t>Il </a:t>
            </a:r>
            <a:r>
              <a:rPr lang="it-IT" sz="1600" i="1">
                <a:solidFill>
                  <a:srgbClr val="FFFFFF"/>
                </a:solidFill>
              </a:rPr>
              <a:t>caregiver</a:t>
            </a:r>
          </a:p>
        </p:txBody>
      </p:sp>
      <p:pic>
        <p:nvPicPr>
          <p:cNvPr id="28676" name="Picture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9050" y="2466975"/>
            <a:ext cx="4083050" cy="269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Rectangle 6"/>
          <p:cNvSpPr>
            <a:spLocks noChangeArrowheads="1"/>
          </p:cNvSpPr>
          <p:nvPr/>
        </p:nvSpPr>
        <p:spPr bwMode="auto">
          <a:xfrm>
            <a:off x="2832100" y="188913"/>
            <a:ext cx="58181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tabLst>
                <a:tab pos="90488" algn="l"/>
                <a:tab pos="547688" algn="l"/>
                <a:tab pos="1004888" algn="l"/>
                <a:tab pos="1462088" algn="l"/>
                <a:tab pos="1919288" algn="l"/>
                <a:tab pos="2376488" algn="l"/>
                <a:tab pos="2833688" algn="l"/>
                <a:tab pos="3290888" algn="l"/>
                <a:tab pos="3748088" algn="l"/>
                <a:tab pos="4205288" algn="l"/>
              </a:tabLst>
            </a:pPr>
            <a:r>
              <a:rPr lang="it-IT" sz="2600" b="1">
                <a:solidFill>
                  <a:srgbClr val="CE9F78"/>
                </a:solidFill>
                <a:ea typeface="ＭＳ Ｐゴシック" pitchFamily="34" charset="-128"/>
              </a:rPr>
              <a:t>La sindrome del </a:t>
            </a:r>
            <a:r>
              <a:rPr lang="it-IT" sz="2600" b="1" i="1">
                <a:solidFill>
                  <a:srgbClr val="CE9F78"/>
                </a:solidFill>
                <a:ea typeface="ＭＳ Ｐゴシック" pitchFamily="34" charset="-128"/>
              </a:rPr>
              <a:t>burnout</a:t>
            </a:r>
            <a:endParaRPr lang="it-IT" sz="2600" b="1">
              <a:solidFill>
                <a:srgbClr val="CE9F78"/>
              </a:solidFill>
              <a:ea typeface="ＭＳ Ｐゴシック" pitchFamily="34" charset="-128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1650" y="1079500"/>
            <a:ext cx="8229600" cy="5130800"/>
          </a:xfrm>
        </p:spPr>
        <p:txBody>
          <a:bodyPr>
            <a:normAutofit/>
          </a:bodyPr>
          <a:lstStyle/>
          <a:p>
            <a:pPr marL="0" indent="0" algn="just">
              <a:buFont typeface="Arial" charset="0"/>
              <a:buNone/>
            </a:pPr>
            <a:r>
              <a:rPr lang="it-IT" sz="2200" smtClean="0">
                <a:solidFill>
                  <a:srgbClr val="7F7F7F"/>
                </a:solidFill>
              </a:rPr>
              <a:t>Secondo Cherniss (1980) il burnout è il culmine di un processo generatore di stress che si articola in </a:t>
            </a:r>
            <a:r>
              <a:rPr lang="it-IT" sz="2200" smtClean="0">
                <a:solidFill>
                  <a:srgbClr val="CE9F78"/>
                </a:solidFill>
              </a:rPr>
              <a:t>tre fasi</a:t>
            </a:r>
            <a:r>
              <a:rPr lang="it-IT" sz="2200" smtClean="0">
                <a:solidFill>
                  <a:srgbClr val="7F7F7F"/>
                </a:solidFill>
              </a:rPr>
              <a:t>:</a:t>
            </a:r>
          </a:p>
          <a:p>
            <a:pPr marL="0" indent="0" algn="just">
              <a:buFont typeface="Arial" charset="0"/>
              <a:buNone/>
            </a:pPr>
            <a:endParaRPr lang="it-IT" sz="2200" smtClean="0">
              <a:solidFill>
                <a:srgbClr val="7F7F7F"/>
              </a:solidFill>
            </a:endParaRPr>
          </a:p>
          <a:p>
            <a:pPr marL="0" indent="0" algn="just">
              <a:buClr>
                <a:srgbClr val="CE9F78"/>
              </a:buClr>
            </a:pPr>
            <a:r>
              <a:rPr lang="it-IT" sz="2200" b="1" smtClean="0">
                <a:solidFill>
                  <a:srgbClr val="7F7F7F"/>
                </a:solidFill>
                <a:ea typeface="ＭＳ Ｐゴシック" pitchFamily="34" charset="-128"/>
              </a:rPr>
              <a:t>percezione della situazione stressante</a:t>
            </a:r>
            <a:r>
              <a:rPr lang="it-IT" sz="2200" smtClean="0">
                <a:solidFill>
                  <a:srgbClr val="7F7F7F"/>
                </a:solidFill>
                <a:ea typeface="ＭＳ Ｐゴシック" pitchFamily="34" charset="-128"/>
              </a:rPr>
              <a:t>: il soggetto sente un disagio che è causato dalla differenza tra risorse personali e richieste ambientali;</a:t>
            </a:r>
          </a:p>
          <a:p>
            <a:pPr marL="0" indent="0" algn="just">
              <a:buClr>
                <a:srgbClr val="CE9F78"/>
              </a:buClr>
            </a:pPr>
            <a:r>
              <a:rPr lang="it-IT" sz="2200" b="1" smtClean="0">
                <a:solidFill>
                  <a:srgbClr val="7F7F7F"/>
                </a:solidFill>
                <a:ea typeface="ＭＳ Ｐゴシック" pitchFamily="34" charset="-128"/>
              </a:rPr>
              <a:t>emotività negativa</a:t>
            </a:r>
            <a:r>
              <a:rPr lang="it-IT" sz="2200" smtClean="0">
                <a:solidFill>
                  <a:srgbClr val="7F7F7F"/>
                </a:solidFill>
                <a:ea typeface="ＭＳ Ｐゴシック" pitchFamily="34" charset="-128"/>
              </a:rPr>
              <a:t>: il soggetto sperimenta un disagio emotivo caratterizzato da tensione e ansia;</a:t>
            </a:r>
          </a:p>
          <a:p>
            <a:pPr marL="0" indent="0" algn="just">
              <a:buClr>
                <a:srgbClr val="CE9F78"/>
              </a:buClr>
            </a:pPr>
            <a:r>
              <a:rPr lang="it-IT" sz="2200" b="1" smtClean="0">
                <a:solidFill>
                  <a:srgbClr val="7F7F7F"/>
                </a:solidFill>
                <a:ea typeface="ＭＳ Ｐゴシック" pitchFamily="34" charset="-128"/>
              </a:rPr>
              <a:t>coping</a:t>
            </a:r>
            <a:r>
              <a:rPr lang="it-IT" sz="2200" smtClean="0">
                <a:solidFill>
                  <a:srgbClr val="7F7F7F"/>
                </a:solidFill>
                <a:ea typeface="ＭＳ Ｐゴシック" pitchFamily="34" charset="-128"/>
              </a:rPr>
              <a:t>: il soggetto di fronte ad una situazione stressante evita il problema attraverso il disimpegno e il distacco emotivo.</a:t>
            </a:r>
            <a:endParaRPr lang="en-US" sz="2200" smtClean="0">
              <a:solidFill>
                <a:srgbClr val="7F7F7F"/>
              </a:solidFill>
              <a:ea typeface="ＭＳ Ｐゴシック" pitchFamily="34" charset="-128"/>
            </a:endParaRPr>
          </a:p>
        </p:txBody>
      </p:sp>
      <p:pic>
        <p:nvPicPr>
          <p:cNvPr id="6" name="Immagine 8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501650" y="179388"/>
            <a:ext cx="2057400" cy="560388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29699" name="Rettangolo 2"/>
          <p:cNvSpPr>
            <a:spLocks noChangeArrowheads="1"/>
          </p:cNvSpPr>
          <p:nvPr/>
        </p:nvSpPr>
        <p:spPr bwMode="auto">
          <a:xfrm>
            <a:off x="900113" y="184150"/>
            <a:ext cx="1225550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40000"/>
              </a:lnSpc>
            </a:pPr>
            <a:r>
              <a:rPr lang="it-IT" sz="1600">
                <a:solidFill>
                  <a:srgbClr val="FFFFFF"/>
                </a:solidFill>
              </a:rPr>
              <a:t>Il </a:t>
            </a:r>
            <a:r>
              <a:rPr lang="it-IT" sz="1600" i="1">
                <a:solidFill>
                  <a:srgbClr val="FFFFFF"/>
                </a:solidFill>
              </a:rPr>
              <a:t>caregiver</a:t>
            </a:r>
          </a:p>
        </p:txBody>
      </p:sp>
      <p:sp>
        <p:nvSpPr>
          <p:cNvPr id="29700" name="Rectangle 6"/>
          <p:cNvSpPr>
            <a:spLocks noChangeArrowheads="1"/>
          </p:cNvSpPr>
          <p:nvPr/>
        </p:nvSpPr>
        <p:spPr bwMode="auto">
          <a:xfrm>
            <a:off x="2832100" y="188913"/>
            <a:ext cx="58181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tabLst>
                <a:tab pos="90488" algn="l"/>
                <a:tab pos="547688" algn="l"/>
                <a:tab pos="1004888" algn="l"/>
                <a:tab pos="1462088" algn="l"/>
                <a:tab pos="1919288" algn="l"/>
                <a:tab pos="2376488" algn="l"/>
                <a:tab pos="2833688" algn="l"/>
                <a:tab pos="3290888" algn="l"/>
                <a:tab pos="3748088" algn="l"/>
                <a:tab pos="4205288" algn="l"/>
              </a:tabLst>
            </a:pPr>
            <a:r>
              <a:rPr lang="it-IT" sz="2600" b="1">
                <a:solidFill>
                  <a:srgbClr val="CE9F78"/>
                </a:solidFill>
                <a:ea typeface="ＭＳ Ｐゴシック" pitchFamily="34" charset="-128"/>
              </a:rPr>
              <a:t>La sindrome del </a:t>
            </a:r>
            <a:r>
              <a:rPr lang="it-IT" sz="2600" b="1" i="1">
                <a:solidFill>
                  <a:srgbClr val="CE9F78"/>
                </a:solidFill>
                <a:ea typeface="ＭＳ Ｐゴシック" pitchFamily="34" charset="-128"/>
              </a:rPr>
              <a:t>burnout</a:t>
            </a:r>
            <a:endParaRPr lang="it-IT" sz="2600" b="1">
              <a:solidFill>
                <a:srgbClr val="CE9F78"/>
              </a:solidFill>
              <a:ea typeface="ＭＳ Ｐゴシック" pitchFamily="34" charset="-128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1650" y="1079500"/>
            <a:ext cx="8229600" cy="5130800"/>
          </a:xfrm>
        </p:spPr>
        <p:txBody>
          <a:bodyPr>
            <a:normAutofit/>
          </a:bodyPr>
          <a:lstStyle/>
          <a:p>
            <a:pPr marL="0" indent="0" algn="just">
              <a:spcBef>
                <a:spcPct val="0"/>
              </a:spcBef>
              <a:spcAft>
                <a:spcPts val="1200"/>
              </a:spcAft>
              <a:buFont typeface="Arial" charset="0"/>
              <a:buNone/>
            </a:pPr>
            <a:r>
              <a:rPr lang="it-IT" sz="2200" smtClean="0">
                <a:solidFill>
                  <a:srgbClr val="7F7F7F"/>
                </a:solidFill>
              </a:rPr>
              <a:t>Il </a:t>
            </a:r>
            <a:r>
              <a:rPr lang="it-IT" sz="2200" smtClean="0">
                <a:solidFill>
                  <a:srgbClr val="CE9F78"/>
                </a:solidFill>
              </a:rPr>
              <a:t>benessere del </a:t>
            </a:r>
            <a:r>
              <a:rPr lang="it-IT" sz="2200" i="1" smtClean="0">
                <a:solidFill>
                  <a:srgbClr val="CE9F78"/>
                </a:solidFill>
              </a:rPr>
              <a:t>caregiver</a:t>
            </a:r>
            <a:r>
              <a:rPr lang="it-IT" sz="2200" smtClean="0">
                <a:solidFill>
                  <a:srgbClr val="CE9F78"/>
                </a:solidFill>
              </a:rPr>
              <a:t> </a:t>
            </a:r>
            <a:r>
              <a:rPr lang="it-IT" sz="2200" smtClean="0">
                <a:solidFill>
                  <a:srgbClr val="7F7F7F"/>
                </a:solidFill>
              </a:rPr>
              <a:t>è fondamentale anche per il benessere della persona assistita: per questo bisogna in ogni modo tutelare la sua dignità e la sua qualità di vita.</a:t>
            </a:r>
          </a:p>
          <a:p>
            <a:pPr marL="0" indent="0" algn="just">
              <a:spcBef>
                <a:spcPct val="0"/>
              </a:spcBef>
              <a:spcAft>
                <a:spcPts val="1200"/>
              </a:spcAft>
              <a:buFont typeface="Arial" charset="0"/>
              <a:buNone/>
            </a:pPr>
            <a:r>
              <a:rPr lang="it-IT" sz="2200" smtClean="0">
                <a:solidFill>
                  <a:srgbClr val="7F7F7F"/>
                </a:solidFill>
              </a:rPr>
              <a:t>L’azione insostituibile dei “donatori di cura” non può essere guidata solo da affetto e buon senso:</a:t>
            </a:r>
            <a:r>
              <a:rPr lang="it-IT" sz="2200" smtClean="0">
                <a:solidFill>
                  <a:srgbClr val="CE9F78"/>
                </a:solidFill>
              </a:rPr>
              <a:t> i </a:t>
            </a:r>
            <a:r>
              <a:rPr lang="it-IT" sz="2200" i="1" smtClean="0">
                <a:solidFill>
                  <a:srgbClr val="CE9F78"/>
                </a:solidFill>
              </a:rPr>
              <a:t>caregiver </a:t>
            </a:r>
            <a:r>
              <a:rPr lang="it-IT" sz="2200" smtClean="0">
                <a:solidFill>
                  <a:srgbClr val="CE9F78"/>
                </a:solidFill>
              </a:rPr>
              <a:t>devono essere informati, istruiti e sostenuti </a:t>
            </a:r>
            <a:r>
              <a:rPr lang="it-IT" sz="2200" smtClean="0">
                <a:solidFill>
                  <a:srgbClr val="7F7F7F"/>
                </a:solidFill>
              </a:rPr>
              <a:t>per affrontare, insieme all’assistito, le mille difficoltà della vita quotidiana. </a:t>
            </a:r>
          </a:p>
          <a:p>
            <a:pPr marL="0" indent="0" algn="just">
              <a:spcBef>
                <a:spcPct val="0"/>
              </a:spcBef>
              <a:spcAft>
                <a:spcPts val="1200"/>
              </a:spcAft>
              <a:buFont typeface="Arial" charset="0"/>
              <a:buNone/>
            </a:pPr>
            <a:r>
              <a:rPr lang="it-IT" sz="2200" smtClean="0">
                <a:solidFill>
                  <a:srgbClr val="7F7F7F"/>
                </a:solidFill>
              </a:rPr>
              <a:t>Il progetto “Argento Attivo” prevede un </a:t>
            </a:r>
            <a:r>
              <a:rPr lang="it-IT" sz="2200" smtClean="0">
                <a:solidFill>
                  <a:srgbClr val="CE9F78"/>
                </a:solidFill>
              </a:rPr>
              <a:t>percorso di formazione, sensibilizzazione ed </a:t>
            </a:r>
            <a:r>
              <a:rPr lang="it-IT" sz="2200" i="1" smtClean="0">
                <a:solidFill>
                  <a:srgbClr val="CE9F78"/>
                </a:solidFill>
              </a:rPr>
              <a:t>empowerment</a:t>
            </a:r>
            <a:r>
              <a:rPr lang="it-IT" sz="2200" smtClean="0">
                <a:solidFill>
                  <a:srgbClr val="CE9F78"/>
                </a:solidFill>
              </a:rPr>
              <a:t> </a:t>
            </a:r>
            <a:r>
              <a:rPr lang="it-IT" sz="2200" smtClean="0">
                <a:solidFill>
                  <a:srgbClr val="7F7F7F"/>
                </a:solidFill>
              </a:rPr>
              <a:t>rivolto ai </a:t>
            </a:r>
            <a:r>
              <a:rPr lang="it-IT" sz="2200" i="1" smtClean="0">
                <a:solidFill>
                  <a:srgbClr val="7F7F7F"/>
                </a:solidFill>
              </a:rPr>
              <a:t>caregiver</a:t>
            </a:r>
            <a:r>
              <a:rPr lang="it-IT" sz="2200" smtClean="0">
                <a:solidFill>
                  <a:srgbClr val="7F7F7F"/>
                </a:solidFill>
              </a:rPr>
              <a:t>, volto a migliorare la capacità di assistenza dell’anziano, dal punto di vista psicologico e sanitario. </a:t>
            </a:r>
            <a:endParaRPr lang="en-US" sz="2200" smtClean="0">
              <a:solidFill>
                <a:srgbClr val="7F7F7F"/>
              </a:solidFill>
              <a:ea typeface="ＭＳ Ｐゴシック" pitchFamily="34" charset="-128"/>
            </a:endParaRPr>
          </a:p>
        </p:txBody>
      </p:sp>
      <p:pic>
        <p:nvPicPr>
          <p:cNvPr id="6" name="Immagine 8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501650" y="179388"/>
            <a:ext cx="2057400" cy="560388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30723" name="Rettangolo 2"/>
          <p:cNvSpPr>
            <a:spLocks noChangeArrowheads="1"/>
          </p:cNvSpPr>
          <p:nvPr/>
        </p:nvSpPr>
        <p:spPr bwMode="auto">
          <a:xfrm>
            <a:off x="900113" y="184150"/>
            <a:ext cx="1225550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40000"/>
              </a:lnSpc>
            </a:pPr>
            <a:r>
              <a:rPr lang="it-IT" sz="1600">
                <a:solidFill>
                  <a:srgbClr val="FFFFFF"/>
                </a:solidFill>
              </a:rPr>
              <a:t>Il </a:t>
            </a:r>
            <a:r>
              <a:rPr lang="it-IT" sz="1600" i="1">
                <a:solidFill>
                  <a:srgbClr val="FFFFFF"/>
                </a:solidFill>
              </a:rPr>
              <a:t>caregiver</a:t>
            </a:r>
          </a:p>
        </p:txBody>
      </p:sp>
      <p:sp>
        <p:nvSpPr>
          <p:cNvPr id="30724" name="Rectangle 6"/>
          <p:cNvSpPr>
            <a:spLocks noChangeArrowheads="1"/>
          </p:cNvSpPr>
          <p:nvPr/>
        </p:nvSpPr>
        <p:spPr bwMode="auto">
          <a:xfrm>
            <a:off x="2832100" y="188913"/>
            <a:ext cx="58181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tabLst>
                <a:tab pos="90488" algn="l"/>
                <a:tab pos="547688" algn="l"/>
                <a:tab pos="1004888" algn="l"/>
                <a:tab pos="1462088" algn="l"/>
                <a:tab pos="1919288" algn="l"/>
                <a:tab pos="2376488" algn="l"/>
                <a:tab pos="2833688" algn="l"/>
                <a:tab pos="3290888" algn="l"/>
                <a:tab pos="3748088" algn="l"/>
                <a:tab pos="4205288" algn="l"/>
              </a:tabLst>
            </a:pPr>
            <a:r>
              <a:rPr lang="it-IT" sz="2600" b="1">
                <a:solidFill>
                  <a:srgbClr val="CE9F78"/>
                </a:solidFill>
                <a:ea typeface="ＭＳ Ｐゴシック" pitchFamily="34" charset="-128"/>
              </a:rPr>
              <a:t>Argento Attivo sostiene i </a:t>
            </a:r>
            <a:r>
              <a:rPr lang="it-IT" sz="2600" b="1" i="1">
                <a:solidFill>
                  <a:srgbClr val="CE9F78"/>
                </a:solidFill>
                <a:ea typeface="ＭＳ Ｐゴシック" pitchFamily="34" charset="-128"/>
              </a:rPr>
              <a:t>caregiver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850" y="917575"/>
            <a:ext cx="8229600" cy="5130800"/>
          </a:xfrm>
        </p:spPr>
        <p:txBody>
          <a:bodyPr>
            <a:noAutofit/>
          </a:bodyPr>
          <a:lstStyle/>
          <a:p>
            <a:pPr marL="85725" indent="-85725" algn="just">
              <a:spcBef>
                <a:spcPct val="0"/>
              </a:spcBef>
              <a:spcAft>
                <a:spcPts val="600"/>
              </a:spcAft>
              <a:buFont typeface="Arial" charset="0"/>
              <a:buNone/>
            </a:pPr>
            <a:r>
              <a:rPr lang="it-IT" sz="1900" smtClean="0">
                <a:solidFill>
                  <a:srgbClr val="7F7F7F"/>
                </a:solidFill>
              </a:rPr>
              <a:t>In particolare ai </a:t>
            </a:r>
            <a:r>
              <a:rPr lang="it-IT" sz="1900" i="1" smtClean="0">
                <a:solidFill>
                  <a:srgbClr val="7F7F7F"/>
                </a:solidFill>
              </a:rPr>
              <a:t>caregiver</a:t>
            </a:r>
            <a:r>
              <a:rPr lang="it-IT" sz="1900" smtClean="0">
                <a:solidFill>
                  <a:srgbClr val="7F7F7F"/>
                </a:solidFill>
              </a:rPr>
              <a:t> verranno fornite informazioni utili allo sviluppo di </a:t>
            </a:r>
            <a:r>
              <a:rPr lang="it-IT" sz="1900" smtClean="0">
                <a:solidFill>
                  <a:srgbClr val="CE9F78"/>
                </a:solidFill>
              </a:rPr>
              <a:t>competenze e conoscenze</a:t>
            </a:r>
            <a:r>
              <a:rPr lang="it-IT" sz="1900" smtClean="0">
                <a:solidFill>
                  <a:srgbClr val="7F7F7F"/>
                </a:solidFill>
              </a:rPr>
              <a:t> per:</a:t>
            </a:r>
          </a:p>
          <a:p>
            <a:pPr marL="85725" indent="-85725" algn="just">
              <a:spcBef>
                <a:spcPct val="0"/>
              </a:spcBef>
              <a:spcAft>
                <a:spcPts val="600"/>
              </a:spcAft>
              <a:buClr>
                <a:srgbClr val="CE9F78"/>
              </a:buClr>
            </a:pPr>
            <a:r>
              <a:rPr lang="it-IT" sz="1900" b="1" smtClean="0">
                <a:solidFill>
                  <a:srgbClr val="7F7F7F"/>
                </a:solidFill>
              </a:rPr>
              <a:t>promuovere la salute</a:t>
            </a:r>
            <a:r>
              <a:rPr lang="it-IT" sz="1900" smtClean="0">
                <a:solidFill>
                  <a:srgbClr val="7F7F7F"/>
                </a:solidFill>
              </a:rPr>
              <a:t> del proprio assistito favorendo l’adozione di uno stile di vita salutare;</a:t>
            </a:r>
          </a:p>
          <a:p>
            <a:pPr marL="85725" indent="-85725" algn="just">
              <a:spcBef>
                <a:spcPct val="0"/>
              </a:spcBef>
              <a:spcAft>
                <a:spcPts val="600"/>
              </a:spcAft>
              <a:buClr>
                <a:srgbClr val="CE9F78"/>
              </a:buClr>
            </a:pPr>
            <a:r>
              <a:rPr lang="it-IT" sz="1900" b="1" smtClean="0">
                <a:solidFill>
                  <a:srgbClr val="7F7F7F"/>
                </a:solidFill>
              </a:rPr>
              <a:t>prevenire l’insorgenza di malattie </a:t>
            </a:r>
            <a:r>
              <a:rPr lang="it-IT" sz="1900" smtClean="0">
                <a:solidFill>
                  <a:srgbClr val="7F7F7F"/>
                </a:solidFill>
              </a:rPr>
              <a:t>croniche non trasmissibili o loro complicanze;</a:t>
            </a:r>
          </a:p>
          <a:p>
            <a:pPr marL="85725" indent="-85725" algn="just">
              <a:spcBef>
                <a:spcPct val="0"/>
              </a:spcBef>
              <a:spcAft>
                <a:spcPts val="600"/>
              </a:spcAft>
              <a:buClr>
                <a:srgbClr val="CE9F78"/>
              </a:buClr>
            </a:pPr>
            <a:r>
              <a:rPr lang="it-IT" sz="1900" b="1" smtClean="0">
                <a:solidFill>
                  <a:srgbClr val="7F7F7F"/>
                </a:solidFill>
              </a:rPr>
              <a:t>promuovere la sicurezza domestica </a:t>
            </a:r>
            <a:r>
              <a:rPr lang="it-IT" sz="1900" smtClean="0">
                <a:solidFill>
                  <a:srgbClr val="7F7F7F"/>
                </a:solidFill>
              </a:rPr>
              <a:t>dell’anziano;</a:t>
            </a:r>
          </a:p>
          <a:p>
            <a:pPr marL="85725" indent="-85725" algn="just">
              <a:spcBef>
                <a:spcPct val="0"/>
              </a:spcBef>
              <a:spcAft>
                <a:spcPts val="600"/>
              </a:spcAft>
              <a:buClr>
                <a:srgbClr val="CE9F78"/>
              </a:buClr>
            </a:pPr>
            <a:r>
              <a:rPr lang="it-IT" sz="1900" b="1" smtClean="0">
                <a:solidFill>
                  <a:srgbClr val="7F7F7F"/>
                </a:solidFill>
              </a:rPr>
              <a:t>svolgere in autonomia la somministrazione di farmaci</a:t>
            </a:r>
            <a:r>
              <a:rPr lang="it-IT" sz="1900" smtClean="0">
                <a:solidFill>
                  <a:srgbClr val="7F7F7F"/>
                </a:solidFill>
              </a:rPr>
              <a:t>, la misurazione della pressione e altre semplici azioni quotidiane connesse alla gestione dello stato di salute dell’assistito;</a:t>
            </a:r>
          </a:p>
          <a:p>
            <a:pPr marL="85725" indent="-85725" algn="just">
              <a:spcBef>
                <a:spcPct val="0"/>
              </a:spcBef>
              <a:spcAft>
                <a:spcPts val="600"/>
              </a:spcAft>
              <a:buClr>
                <a:srgbClr val="CE9F78"/>
              </a:buClr>
            </a:pPr>
            <a:r>
              <a:rPr lang="it-IT" sz="1900" b="1" smtClean="0">
                <a:solidFill>
                  <a:srgbClr val="7F7F7F"/>
                </a:solidFill>
              </a:rPr>
              <a:t>ricercare soluzioni in risposta ai bisogni </a:t>
            </a:r>
            <a:r>
              <a:rPr lang="it-IT" sz="1900" smtClean="0">
                <a:solidFill>
                  <a:srgbClr val="7F7F7F"/>
                </a:solidFill>
              </a:rPr>
              <a:t>dell’assistito e alle situazioni di urgenza attraverso l’attivazione delle risorse territoriali;</a:t>
            </a:r>
          </a:p>
          <a:p>
            <a:pPr marL="85725" indent="-85725" algn="just">
              <a:spcBef>
                <a:spcPct val="0"/>
              </a:spcBef>
              <a:spcAft>
                <a:spcPts val="600"/>
              </a:spcAft>
              <a:buClr>
                <a:srgbClr val="CE9F78"/>
              </a:buClr>
            </a:pPr>
            <a:r>
              <a:rPr lang="it-IT" sz="1900" b="1" smtClean="0">
                <a:solidFill>
                  <a:srgbClr val="7F7F7F"/>
                </a:solidFill>
              </a:rPr>
              <a:t>ricorrere ai servizi sanitari </a:t>
            </a:r>
            <a:r>
              <a:rPr lang="it-IT" sz="1900" smtClean="0">
                <a:solidFill>
                  <a:srgbClr val="7F7F7F"/>
                </a:solidFill>
              </a:rPr>
              <a:t>in modo appropriato e pertinente;</a:t>
            </a:r>
          </a:p>
          <a:p>
            <a:pPr marL="85725" indent="-85725" algn="just">
              <a:spcBef>
                <a:spcPct val="0"/>
              </a:spcBef>
              <a:spcAft>
                <a:spcPts val="600"/>
              </a:spcAft>
              <a:buClr>
                <a:srgbClr val="CE9F78"/>
              </a:buClr>
            </a:pPr>
            <a:r>
              <a:rPr lang="it-IT" sz="1900" b="1" smtClean="0">
                <a:solidFill>
                  <a:srgbClr val="7F7F7F"/>
                </a:solidFill>
              </a:rPr>
              <a:t>favorire il più possibile una connessione tra l’anziano e il quartiere</a:t>
            </a:r>
            <a:r>
              <a:rPr lang="it-IT" sz="1900" smtClean="0">
                <a:solidFill>
                  <a:srgbClr val="7F7F7F"/>
                </a:solidFill>
              </a:rPr>
              <a:t>, i coetanei e la rete di vicinato.</a:t>
            </a:r>
            <a:endParaRPr lang="en-US" sz="1900" smtClean="0">
              <a:solidFill>
                <a:srgbClr val="7F7F7F"/>
              </a:solidFill>
              <a:ea typeface="ＭＳ Ｐゴシック" pitchFamily="34" charset="-128"/>
            </a:endParaRPr>
          </a:p>
        </p:txBody>
      </p:sp>
      <p:pic>
        <p:nvPicPr>
          <p:cNvPr id="6" name="Immagine 8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501650" y="179388"/>
            <a:ext cx="2057400" cy="560388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31747" name="Rettangolo 2"/>
          <p:cNvSpPr>
            <a:spLocks noChangeArrowheads="1"/>
          </p:cNvSpPr>
          <p:nvPr/>
        </p:nvSpPr>
        <p:spPr bwMode="auto">
          <a:xfrm>
            <a:off x="900113" y="184150"/>
            <a:ext cx="1225550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40000"/>
              </a:lnSpc>
            </a:pPr>
            <a:r>
              <a:rPr lang="it-IT" sz="1600">
                <a:solidFill>
                  <a:srgbClr val="FFFFFF"/>
                </a:solidFill>
              </a:rPr>
              <a:t>Il </a:t>
            </a:r>
            <a:r>
              <a:rPr lang="it-IT" sz="1600" i="1">
                <a:solidFill>
                  <a:srgbClr val="FFFFFF"/>
                </a:solidFill>
              </a:rPr>
              <a:t>caregiver</a:t>
            </a:r>
          </a:p>
        </p:txBody>
      </p:sp>
      <p:sp>
        <p:nvSpPr>
          <p:cNvPr id="31748" name="Rectangle 6"/>
          <p:cNvSpPr>
            <a:spLocks noChangeArrowheads="1"/>
          </p:cNvSpPr>
          <p:nvPr/>
        </p:nvSpPr>
        <p:spPr bwMode="auto">
          <a:xfrm>
            <a:off x="2832100" y="188913"/>
            <a:ext cx="58181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tabLst>
                <a:tab pos="90488" algn="l"/>
                <a:tab pos="547688" algn="l"/>
                <a:tab pos="1004888" algn="l"/>
                <a:tab pos="1462088" algn="l"/>
                <a:tab pos="1919288" algn="l"/>
                <a:tab pos="2376488" algn="l"/>
                <a:tab pos="2833688" algn="l"/>
                <a:tab pos="3290888" algn="l"/>
                <a:tab pos="3748088" algn="l"/>
                <a:tab pos="4205288" algn="l"/>
              </a:tabLst>
            </a:pPr>
            <a:r>
              <a:rPr lang="it-IT" sz="2600" b="1">
                <a:solidFill>
                  <a:srgbClr val="CE9F78"/>
                </a:solidFill>
                <a:ea typeface="ＭＳ Ｐゴシック" pitchFamily="34" charset="-128"/>
              </a:rPr>
              <a:t>Argento Attivo sostiene i </a:t>
            </a:r>
            <a:r>
              <a:rPr lang="it-IT" sz="2600" b="1" i="1">
                <a:solidFill>
                  <a:srgbClr val="CE9F78"/>
                </a:solidFill>
                <a:ea typeface="ＭＳ Ｐゴシック" pitchFamily="34" charset="-128"/>
              </a:rPr>
              <a:t>caregiver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7"/>
          <p:cNvSpPr txBox="1">
            <a:spLocks noChangeArrowheads="1"/>
          </p:cNvSpPr>
          <p:nvPr/>
        </p:nvSpPr>
        <p:spPr bwMode="auto">
          <a:xfrm>
            <a:off x="384175" y="1066800"/>
            <a:ext cx="8215313" cy="4603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it-IT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“</a:t>
            </a:r>
            <a:r>
              <a:rPr lang="it-IT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Caregiver” letteralmente significa </a:t>
            </a:r>
            <a:r>
              <a:rPr lang="it-IT" sz="2400" b="1" dirty="0">
                <a:solidFill>
                  <a:srgbClr val="CE9F78"/>
                </a:solidFill>
                <a:latin typeface="+mn-lt"/>
              </a:rPr>
              <a:t>“donatore di cura</a:t>
            </a:r>
            <a:r>
              <a:rPr lang="it-IT" sz="2400" b="1" dirty="0" smtClean="0">
                <a:solidFill>
                  <a:srgbClr val="CE9F78"/>
                </a:solidFill>
                <a:latin typeface="+mn-lt"/>
              </a:rPr>
              <a:t>”</a:t>
            </a:r>
          </a:p>
        </p:txBody>
      </p:sp>
      <p:grpSp>
        <p:nvGrpSpPr>
          <p:cNvPr id="15362" name="Gruppo 8"/>
          <p:cNvGrpSpPr>
            <a:grpSpLocks/>
          </p:cNvGrpSpPr>
          <p:nvPr/>
        </p:nvGrpSpPr>
        <p:grpSpPr bwMode="auto">
          <a:xfrm>
            <a:off x="501650" y="179388"/>
            <a:ext cx="2057400" cy="560387"/>
            <a:chOff x="501650" y="179388"/>
            <a:chExt cx="2057400" cy="560388"/>
          </a:xfrm>
        </p:grpSpPr>
        <p:pic>
          <p:nvPicPr>
            <p:cNvPr id="10" name="Immagine 8"/>
            <p:cNvPicPr>
              <a:picLocks noChangeAspect="1"/>
            </p:cNvPicPr>
            <p:nvPr/>
          </p:nvPicPr>
          <p:blipFill>
            <a:blip r:embed="rId3">
              <a:duotone>
                <a:schemeClr val="accent6">
                  <a:shade val="45000"/>
                  <a:satMod val="135000"/>
                </a:schemeClr>
                <a:prstClr val="white"/>
              </a:duotone>
              <a:extLst/>
            </a:blip>
            <a:srcRect/>
            <a:stretch>
              <a:fillRect/>
            </a:stretch>
          </p:blipFill>
          <p:spPr bwMode="auto">
            <a:xfrm>
              <a:off x="501650" y="179388"/>
              <a:ext cx="2057400" cy="560388"/>
            </a:xfrm>
            <a:prstGeom prst="rect">
              <a:avLst/>
            </a:prstGeom>
            <a:noFill/>
            <a:ln>
              <a:noFill/>
            </a:ln>
            <a:extLst/>
          </p:spPr>
        </p:pic>
        <p:sp>
          <p:nvSpPr>
            <p:cNvPr id="15367" name="Rettangolo 2"/>
            <p:cNvSpPr>
              <a:spLocks noChangeArrowheads="1"/>
            </p:cNvSpPr>
            <p:nvPr/>
          </p:nvSpPr>
          <p:spPr bwMode="auto">
            <a:xfrm>
              <a:off x="899776" y="184151"/>
              <a:ext cx="1226229" cy="4206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140000"/>
                </a:lnSpc>
              </a:pPr>
              <a:r>
                <a:rPr lang="it-IT" sz="1600">
                  <a:solidFill>
                    <a:srgbClr val="FFFFFF"/>
                  </a:solidFill>
                </a:rPr>
                <a:t>Il </a:t>
              </a:r>
              <a:r>
                <a:rPr lang="it-IT" sz="1600" i="1">
                  <a:solidFill>
                    <a:srgbClr val="FFFFFF"/>
                  </a:solidFill>
                </a:rPr>
                <a:t>caregiver</a:t>
              </a:r>
            </a:p>
          </p:txBody>
        </p:sp>
      </p:grpSp>
      <p:pic>
        <p:nvPicPr>
          <p:cNvPr id="15363" name="Picture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28900" y="1704975"/>
            <a:ext cx="3683000" cy="246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311150" y="4364038"/>
            <a:ext cx="8293100" cy="11080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it-IT" sz="2200" dirty="0" smtClean="0">
                <a:solidFill>
                  <a:srgbClr val="7F7F7F"/>
                </a:solidFill>
                <a:latin typeface="+mn-lt"/>
              </a:rPr>
              <a:t>Con questo termine si designano i familiari, i parenti, gli amici di una persona anziana e/o non autosufficiente che la aiutano a svolgere le normali attività della vita quotidiana.</a:t>
            </a:r>
            <a:endParaRPr lang="it-IT" sz="2200" b="1" dirty="0" smtClean="0">
              <a:solidFill>
                <a:srgbClr val="7F7F7F"/>
              </a:solidFill>
              <a:latin typeface="+mn-lt"/>
            </a:endParaRPr>
          </a:p>
        </p:txBody>
      </p:sp>
      <p:sp>
        <p:nvSpPr>
          <p:cNvPr id="15365" name="Rectangle 6"/>
          <p:cNvSpPr>
            <a:spLocks noChangeArrowheads="1"/>
          </p:cNvSpPr>
          <p:nvPr/>
        </p:nvSpPr>
        <p:spPr bwMode="auto">
          <a:xfrm>
            <a:off x="2832100" y="188913"/>
            <a:ext cx="58181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tabLst>
                <a:tab pos="90488" algn="l"/>
                <a:tab pos="547688" algn="l"/>
                <a:tab pos="1004888" algn="l"/>
                <a:tab pos="1462088" algn="l"/>
                <a:tab pos="1919288" algn="l"/>
                <a:tab pos="2376488" algn="l"/>
                <a:tab pos="2833688" algn="l"/>
                <a:tab pos="3290888" algn="l"/>
                <a:tab pos="3748088" algn="l"/>
                <a:tab pos="4205288" algn="l"/>
              </a:tabLst>
            </a:pPr>
            <a:r>
              <a:rPr lang="it-IT" sz="2800" b="1">
                <a:solidFill>
                  <a:srgbClr val="CE9F78"/>
                </a:solidFill>
                <a:ea typeface="ＭＳ Ｐゴシック" pitchFamily="34" charset="-128"/>
              </a:rPr>
              <a:t>Chi sono i </a:t>
            </a:r>
            <a:r>
              <a:rPr lang="it-IT" sz="2800" b="1" i="1">
                <a:solidFill>
                  <a:srgbClr val="CE9F78"/>
                </a:solidFill>
                <a:ea typeface="ＭＳ Ｐゴシック" pitchFamily="34" charset="-128"/>
              </a:rPr>
              <a:t>caregiver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6325"/>
            <a:ext cx="8193088" cy="4525963"/>
          </a:xfrm>
        </p:spPr>
        <p:txBody>
          <a:bodyPr>
            <a:normAutofit/>
          </a:bodyPr>
          <a:lstStyle/>
          <a:p>
            <a:pPr marL="0" indent="0" algn="just">
              <a:buFont typeface="Arial" charset="0"/>
              <a:buNone/>
            </a:pPr>
            <a:r>
              <a:rPr lang="it-IT" sz="2200" smtClean="0">
                <a:solidFill>
                  <a:srgbClr val="7F7F7F"/>
                </a:solidFill>
                <a:ea typeface="ＭＳ Ｐゴシック" pitchFamily="34" charset="-128"/>
              </a:rPr>
              <a:t>Il progetto “Argento Attivo” identifica come </a:t>
            </a:r>
            <a:r>
              <a:rPr lang="it-IT" sz="2200" i="1" smtClean="0">
                <a:solidFill>
                  <a:srgbClr val="7F7F7F"/>
                </a:solidFill>
                <a:ea typeface="ＭＳ Ｐゴシック" pitchFamily="34" charset="-128"/>
              </a:rPr>
              <a:t>caregiver</a:t>
            </a:r>
            <a:r>
              <a:rPr lang="it-IT" sz="2200" smtClean="0">
                <a:solidFill>
                  <a:srgbClr val="7F7F7F"/>
                </a:solidFill>
                <a:ea typeface="ＭＳ Ｐゴシック" pitchFamily="34" charset="-128"/>
              </a:rPr>
              <a:t>:</a:t>
            </a:r>
            <a:endParaRPr lang="en-US" sz="2200" smtClean="0">
              <a:solidFill>
                <a:srgbClr val="7F7F7F"/>
              </a:solidFill>
              <a:ea typeface="ＭＳ Ｐゴシック" pitchFamily="34" charset="-128"/>
            </a:endParaRPr>
          </a:p>
          <a:p>
            <a:pPr marL="0" indent="0" algn="just">
              <a:buClr>
                <a:srgbClr val="CE9F78"/>
              </a:buClr>
            </a:pPr>
            <a:r>
              <a:rPr lang="en-US" sz="2200" smtClean="0">
                <a:solidFill>
                  <a:srgbClr val="7F7F7F"/>
                </a:solidFill>
                <a:ea typeface="ＭＳ Ｐゴシック" pitchFamily="34" charset="-128"/>
              </a:rPr>
              <a:t>u</a:t>
            </a:r>
            <a:r>
              <a:rPr lang="it-IT" sz="2200" smtClean="0">
                <a:solidFill>
                  <a:srgbClr val="7F7F7F"/>
                </a:solidFill>
                <a:ea typeface="ＭＳ Ｐゴシック" pitchFamily="34" charset="-128"/>
              </a:rPr>
              <a:t>n/una familiare;</a:t>
            </a:r>
            <a:endParaRPr lang="en-US" sz="2200" smtClean="0">
              <a:solidFill>
                <a:srgbClr val="7F7F7F"/>
              </a:solidFill>
              <a:ea typeface="ＭＳ Ｐゴシック" pitchFamily="34" charset="-128"/>
            </a:endParaRPr>
          </a:p>
          <a:p>
            <a:pPr marL="0" indent="0" algn="just">
              <a:buClr>
                <a:srgbClr val="CE9F78"/>
              </a:buClr>
            </a:pPr>
            <a:r>
              <a:rPr lang="en-US" sz="2200" smtClean="0">
                <a:solidFill>
                  <a:srgbClr val="7F7F7F"/>
                </a:solidFill>
                <a:ea typeface="ＭＳ Ｐゴシック" pitchFamily="34" charset="-128"/>
              </a:rPr>
              <a:t>u</a:t>
            </a:r>
            <a:r>
              <a:rPr lang="it-IT" sz="2200" smtClean="0">
                <a:solidFill>
                  <a:srgbClr val="7F7F7F"/>
                </a:solidFill>
                <a:ea typeface="ＭＳ Ｐゴシック" pitchFamily="34" charset="-128"/>
              </a:rPr>
              <a:t>n/una badante;</a:t>
            </a:r>
            <a:endParaRPr lang="en-US" sz="2200" smtClean="0">
              <a:solidFill>
                <a:srgbClr val="7F7F7F"/>
              </a:solidFill>
              <a:ea typeface="ＭＳ Ｐゴシック" pitchFamily="34" charset="-128"/>
            </a:endParaRPr>
          </a:p>
          <a:p>
            <a:pPr marL="0" indent="0" algn="just">
              <a:buClr>
                <a:srgbClr val="CE9F78"/>
              </a:buClr>
            </a:pPr>
            <a:r>
              <a:rPr lang="en-US" sz="2200" smtClean="0">
                <a:solidFill>
                  <a:srgbClr val="7F7F7F"/>
                </a:solidFill>
                <a:ea typeface="ＭＳ Ｐゴシック" pitchFamily="34" charset="-128"/>
              </a:rPr>
              <a:t>u</a:t>
            </a:r>
            <a:r>
              <a:rPr lang="it-IT" sz="2200" smtClean="0">
                <a:solidFill>
                  <a:srgbClr val="7F7F7F"/>
                </a:solidFill>
                <a:ea typeface="ＭＳ Ｐゴシック" pitchFamily="34" charset="-128"/>
              </a:rPr>
              <a:t>n/una volontario/a;</a:t>
            </a:r>
            <a:endParaRPr lang="en-US" sz="2200" smtClean="0">
              <a:solidFill>
                <a:srgbClr val="7F7F7F"/>
              </a:solidFill>
              <a:ea typeface="ＭＳ Ｐゴシック" pitchFamily="34" charset="-128"/>
            </a:endParaRPr>
          </a:p>
          <a:p>
            <a:pPr marL="0" indent="0" algn="just">
              <a:buClr>
                <a:srgbClr val="CE9F78"/>
              </a:buClr>
            </a:pPr>
            <a:r>
              <a:rPr lang="en-US" sz="2200" smtClean="0">
                <a:solidFill>
                  <a:srgbClr val="7F7F7F"/>
                </a:solidFill>
                <a:ea typeface="ＭＳ Ｐゴシック" pitchFamily="34" charset="-128"/>
              </a:rPr>
              <a:t>u</a:t>
            </a:r>
            <a:r>
              <a:rPr lang="it-IT" sz="2200" smtClean="0">
                <a:solidFill>
                  <a:srgbClr val="7F7F7F"/>
                </a:solidFill>
                <a:ea typeface="ＭＳ Ｐゴシック" pitchFamily="34" charset="-128"/>
              </a:rPr>
              <a:t>n altro soggetto che si prende cura dell'anziano.</a:t>
            </a:r>
          </a:p>
          <a:p>
            <a:pPr marL="0" indent="0" algn="just">
              <a:buClr>
                <a:srgbClr val="CE9F78"/>
              </a:buClr>
              <a:buFont typeface="Arial" charset="0"/>
              <a:buNone/>
            </a:pPr>
            <a:endParaRPr lang="it-IT" sz="2200" smtClean="0">
              <a:solidFill>
                <a:srgbClr val="7F7F7F"/>
              </a:solidFill>
              <a:ea typeface="ＭＳ Ｐゴシック" pitchFamily="34" charset="-128"/>
            </a:endParaRPr>
          </a:p>
          <a:p>
            <a:pPr marL="0" indent="0" algn="just">
              <a:spcBef>
                <a:spcPts val="1200"/>
              </a:spcBef>
              <a:buClr>
                <a:srgbClr val="CE9F78"/>
              </a:buClr>
              <a:buFont typeface="Arial" charset="0"/>
              <a:buNone/>
            </a:pPr>
            <a:r>
              <a:rPr lang="it-IT" sz="2200" smtClean="0">
                <a:solidFill>
                  <a:srgbClr val="7F7F7F"/>
                </a:solidFill>
                <a:ea typeface="ＭＳ Ｐゴシック" pitchFamily="34" charset="-128"/>
              </a:rPr>
              <a:t>In generale chi viene riconosciuto come </a:t>
            </a:r>
            <a:r>
              <a:rPr lang="it-IT" sz="2200" i="1" smtClean="0">
                <a:solidFill>
                  <a:srgbClr val="7F7F7F"/>
                </a:solidFill>
                <a:ea typeface="ＭＳ Ｐゴシック" pitchFamily="34" charset="-128"/>
              </a:rPr>
              <a:t>caregiver</a:t>
            </a:r>
            <a:r>
              <a:rPr lang="it-IT" sz="2200" smtClean="0">
                <a:solidFill>
                  <a:srgbClr val="7F7F7F"/>
                </a:solidFill>
                <a:ea typeface="ＭＳ Ｐゴシック" pitchFamily="34" charset="-128"/>
              </a:rPr>
              <a:t> assume il ruolo di </a:t>
            </a:r>
            <a:r>
              <a:rPr lang="it-IT" sz="2200" smtClean="0">
                <a:solidFill>
                  <a:srgbClr val="CE9F78"/>
                </a:solidFill>
                <a:ea typeface="ＭＳ Ｐゴシック" pitchFamily="34" charset="-128"/>
              </a:rPr>
              <a:t>responsabile attivo </a:t>
            </a:r>
            <a:r>
              <a:rPr lang="it-IT" sz="2200" smtClean="0">
                <a:solidFill>
                  <a:srgbClr val="7F7F7F"/>
                </a:solidFill>
                <a:ea typeface="ＭＳ Ｐゴシック" pitchFamily="34" charset="-128"/>
              </a:rPr>
              <a:t>nella presa in carico di un secondo individuo e si impegna a svolgere una </a:t>
            </a:r>
            <a:r>
              <a:rPr lang="it-IT" sz="2200" smtClean="0">
                <a:solidFill>
                  <a:srgbClr val="CE9F78"/>
                </a:solidFill>
                <a:ea typeface="ＭＳ Ｐゴシック" pitchFamily="34" charset="-128"/>
              </a:rPr>
              <a:t>funzione di supporto e di cura </a:t>
            </a:r>
            <a:r>
              <a:rPr lang="it-IT" sz="2200" smtClean="0">
                <a:solidFill>
                  <a:srgbClr val="7F7F7F"/>
                </a:solidFill>
                <a:ea typeface="ＭＳ Ｐゴシック" pitchFamily="34" charset="-128"/>
              </a:rPr>
              <a:t>nei confronti di una persona che si trova in condizione di difficoltà. </a:t>
            </a:r>
            <a:endParaRPr lang="en-US" sz="2200" smtClean="0">
              <a:solidFill>
                <a:srgbClr val="7F7F7F"/>
              </a:solidFill>
              <a:ea typeface="ＭＳ Ｐゴシック" pitchFamily="34" charset="-128"/>
            </a:endParaRPr>
          </a:p>
        </p:txBody>
      </p:sp>
      <p:grpSp>
        <p:nvGrpSpPr>
          <p:cNvPr id="17410" name="Gruppo 6"/>
          <p:cNvGrpSpPr>
            <a:grpSpLocks/>
          </p:cNvGrpSpPr>
          <p:nvPr/>
        </p:nvGrpSpPr>
        <p:grpSpPr bwMode="auto">
          <a:xfrm>
            <a:off x="501650" y="179388"/>
            <a:ext cx="2057400" cy="560387"/>
            <a:chOff x="501650" y="179388"/>
            <a:chExt cx="2057400" cy="560388"/>
          </a:xfrm>
        </p:grpSpPr>
        <p:pic>
          <p:nvPicPr>
            <p:cNvPr id="8" name="Immagine 8"/>
            <p:cNvPicPr>
              <a:picLocks noChangeAspect="1"/>
            </p:cNvPicPr>
            <p:nvPr/>
          </p:nvPicPr>
          <p:blipFill>
            <a:blip r:embed="rId3">
              <a:duotone>
                <a:schemeClr val="accent6">
                  <a:shade val="45000"/>
                  <a:satMod val="135000"/>
                </a:schemeClr>
                <a:prstClr val="white"/>
              </a:duotone>
              <a:extLst/>
            </a:blip>
            <a:srcRect/>
            <a:stretch>
              <a:fillRect/>
            </a:stretch>
          </p:blipFill>
          <p:spPr bwMode="auto">
            <a:xfrm>
              <a:off x="501650" y="179388"/>
              <a:ext cx="2057400" cy="560388"/>
            </a:xfrm>
            <a:prstGeom prst="rect">
              <a:avLst/>
            </a:prstGeom>
            <a:noFill/>
            <a:ln>
              <a:noFill/>
            </a:ln>
            <a:extLst/>
          </p:spPr>
        </p:pic>
        <p:sp>
          <p:nvSpPr>
            <p:cNvPr id="17413" name="Rettangolo 2"/>
            <p:cNvSpPr>
              <a:spLocks noChangeArrowheads="1"/>
            </p:cNvSpPr>
            <p:nvPr/>
          </p:nvSpPr>
          <p:spPr bwMode="auto">
            <a:xfrm>
              <a:off x="899776" y="184151"/>
              <a:ext cx="1226229" cy="4206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140000"/>
                </a:lnSpc>
              </a:pPr>
              <a:r>
                <a:rPr lang="it-IT" sz="1600">
                  <a:solidFill>
                    <a:srgbClr val="FFFFFF"/>
                  </a:solidFill>
                </a:rPr>
                <a:t>Il </a:t>
              </a:r>
              <a:r>
                <a:rPr lang="it-IT" sz="1600" i="1">
                  <a:solidFill>
                    <a:srgbClr val="FFFFFF"/>
                  </a:solidFill>
                </a:rPr>
                <a:t>caregiver</a:t>
              </a:r>
            </a:p>
          </p:txBody>
        </p:sp>
      </p:grpSp>
      <p:sp>
        <p:nvSpPr>
          <p:cNvPr id="17411" name="Rectangle 6"/>
          <p:cNvSpPr>
            <a:spLocks noChangeArrowheads="1"/>
          </p:cNvSpPr>
          <p:nvPr/>
        </p:nvSpPr>
        <p:spPr bwMode="auto">
          <a:xfrm>
            <a:off x="2832100" y="188913"/>
            <a:ext cx="58181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tabLst>
                <a:tab pos="90488" algn="l"/>
                <a:tab pos="547688" algn="l"/>
                <a:tab pos="1004888" algn="l"/>
                <a:tab pos="1462088" algn="l"/>
                <a:tab pos="1919288" algn="l"/>
                <a:tab pos="2376488" algn="l"/>
                <a:tab pos="2833688" algn="l"/>
                <a:tab pos="3290888" algn="l"/>
                <a:tab pos="3748088" algn="l"/>
                <a:tab pos="4205288" algn="l"/>
              </a:tabLst>
            </a:pPr>
            <a:r>
              <a:rPr lang="it-IT" sz="2800" b="1">
                <a:solidFill>
                  <a:srgbClr val="CE9F78"/>
                </a:solidFill>
                <a:ea typeface="ＭＳ Ｐゴシック" pitchFamily="34" charset="-128"/>
              </a:rPr>
              <a:t>Chi sono i </a:t>
            </a:r>
            <a:r>
              <a:rPr lang="it-IT" sz="2800" b="1" i="1">
                <a:solidFill>
                  <a:srgbClr val="CE9F78"/>
                </a:solidFill>
                <a:ea typeface="ＭＳ Ｐゴシック" pitchFamily="34" charset="-128"/>
              </a:rPr>
              <a:t>caregiver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Content Placeholder 2"/>
          <p:cNvSpPr>
            <a:spLocks noGrp="1"/>
          </p:cNvSpPr>
          <p:nvPr>
            <p:ph idx="1"/>
          </p:nvPr>
        </p:nvSpPr>
        <p:spPr>
          <a:xfrm>
            <a:off x="501650" y="1041400"/>
            <a:ext cx="8148638" cy="3187700"/>
          </a:xfrm>
        </p:spPr>
        <p:txBody>
          <a:bodyPr/>
          <a:lstStyle/>
          <a:p>
            <a:pPr marL="0" indent="0" algn="just">
              <a:buFont typeface="Arial" charset="0"/>
              <a:buNone/>
            </a:pPr>
            <a:r>
              <a:rPr lang="it-IT" sz="2200" smtClean="0">
                <a:solidFill>
                  <a:srgbClr val="7F7F7F"/>
                </a:solidFill>
                <a:ea typeface="ＭＳ Ｐゴシック" pitchFamily="34" charset="-128"/>
              </a:rPr>
              <a:t>Le attività svolte dal </a:t>
            </a:r>
            <a:r>
              <a:rPr lang="it-IT" sz="2200" i="1" smtClean="0">
                <a:solidFill>
                  <a:srgbClr val="7F7F7F"/>
                </a:solidFill>
                <a:ea typeface="ＭＳ Ｐゴシック" pitchFamily="34" charset="-128"/>
              </a:rPr>
              <a:t>caregiver</a:t>
            </a:r>
            <a:r>
              <a:rPr lang="it-IT" sz="2200" smtClean="0">
                <a:solidFill>
                  <a:srgbClr val="7F7F7F"/>
                </a:solidFill>
                <a:ea typeface="ＭＳ Ｐゴシック" pitchFamily="34" charset="-128"/>
              </a:rPr>
              <a:t> consistono nel prestare cure e sostegno a persone non più in grado di svolgere </a:t>
            </a:r>
            <a:r>
              <a:rPr lang="it-IT" sz="2200" smtClean="0">
                <a:solidFill>
                  <a:srgbClr val="CE9F78"/>
                </a:solidFill>
                <a:ea typeface="ＭＳ Ｐゴシック" pitchFamily="34" charset="-128"/>
              </a:rPr>
              <a:t>attività di vita quotidiana</a:t>
            </a:r>
            <a:r>
              <a:rPr lang="it-IT" sz="2200" smtClean="0">
                <a:solidFill>
                  <a:srgbClr val="7F7F7F"/>
                </a:solidFill>
                <a:ea typeface="ＭＳ Ｐゴシック" pitchFamily="34" charset="-128"/>
              </a:rPr>
              <a:t>:</a:t>
            </a:r>
          </a:p>
        </p:txBody>
      </p:sp>
      <p:grpSp>
        <p:nvGrpSpPr>
          <p:cNvPr id="19458" name="Gruppo 6"/>
          <p:cNvGrpSpPr>
            <a:grpSpLocks/>
          </p:cNvGrpSpPr>
          <p:nvPr/>
        </p:nvGrpSpPr>
        <p:grpSpPr bwMode="auto">
          <a:xfrm>
            <a:off x="501650" y="179388"/>
            <a:ext cx="2057400" cy="560387"/>
            <a:chOff x="501650" y="179388"/>
            <a:chExt cx="2057400" cy="560388"/>
          </a:xfrm>
        </p:grpSpPr>
        <p:pic>
          <p:nvPicPr>
            <p:cNvPr id="8" name="Immagine 8"/>
            <p:cNvPicPr>
              <a:picLocks noChangeAspect="1"/>
            </p:cNvPicPr>
            <p:nvPr/>
          </p:nvPicPr>
          <p:blipFill>
            <a:blip r:embed="rId3">
              <a:duotone>
                <a:schemeClr val="accent6">
                  <a:shade val="45000"/>
                  <a:satMod val="135000"/>
                </a:schemeClr>
                <a:prstClr val="white"/>
              </a:duotone>
              <a:extLst/>
            </a:blip>
            <a:srcRect/>
            <a:stretch>
              <a:fillRect/>
            </a:stretch>
          </p:blipFill>
          <p:spPr bwMode="auto">
            <a:xfrm>
              <a:off x="501650" y="179388"/>
              <a:ext cx="2057400" cy="560388"/>
            </a:xfrm>
            <a:prstGeom prst="rect">
              <a:avLst/>
            </a:prstGeom>
            <a:noFill/>
            <a:ln>
              <a:noFill/>
            </a:ln>
            <a:extLst/>
          </p:spPr>
        </p:pic>
        <p:sp>
          <p:nvSpPr>
            <p:cNvPr id="19464" name="Rettangolo 2"/>
            <p:cNvSpPr>
              <a:spLocks noChangeArrowheads="1"/>
            </p:cNvSpPr>
            <p:nvPr/>
          </p:nvSpPr>
          <p:spPr bwMode="auto">
            <a:xfrm>
              <a:off x="899776" y="184151"/>
              <a:ext cx="1226229" cy="4206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140000"/>
                </a:lnSpc>
              </a:pPr>
              <a:r>
                <a:rPr lang="it-IT" sz="1600">
                  <a:solidFill>
                    <a:srgbClr val="FFFFFF"/>
                  </a:solidFill>
                </a:rPr>
                <a:t>Il </a:t>
              </a:r>
              <a:r>
                <a:rPr lang="it-IT" sz="1600" i="1">
                  <a:solidFill>
                    <a:srgbClr val="FFFFFF"/>
                  </a:solidFill>
                </a:rPr>
                <a:t>caregiver</a:t>
              </a:r>
            </a:p>
          </p:txBody>
        </p:sp>
      </p:grpSp>
      <p:sp>
        <p:nvSpPr>
          <p:cNvPr id="19459" name="Rectangle 6"/>
          <p:cNvSpPr>
            <a:spLocks noChangeArrowheads="1"/>
          </p:cNvSpPr>
          <p:nvPr/>
        </p:nvSpPr>
        <p:spPr bwMode="auto">
          <a:xfrm>
            <a:off x="2832100" y="188913"/>
            <a:ext cx="58181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tabLst>
                <a:tab pos="90488" algn="l"/>
                <a:tab pos="547688" algn="l"/>
                <a:tab pos="1004888" algn="l"/>
                <a:tab pos="1462088" algn="l"/>
                <a:tab pos="1919288" algn="l"/>
                <a:tab pos="2376488" algn="l"/>
                <a:tab pos="2833688" algn="l"/>
                <a:tab pos="3290888" algn="l"/>
                <a:tab pos="3748088" algn="l"/>
                <a:tab pos="4205288" algn="l"/>
              </a:tabLst>
            </a:pPr>
            <a:r>
              <a:rPr lang="it-IT" sz="2800" b="1">
                <a:solidFill>
                  <a:srgbClr val="CE9F78"/>
                </a:solidFill>
                <a:ea typeface="ＭＳ Ｐゴシック" pitchFamily="34" charset="-128"/>
              </a:rPr>
              <a:t>Le attività dei </a:t>
            </a:r>
            <a:r>
              <a:rPr lang="it-IT" sz="2800" b="1" i="1">
                <a:solidFill>
                  <a:srgbClr val="CE9F78"/>
                </a:solidFill>
                <a:ea typeface="ＭＳ Ｐゴシック" pitchFamily="34" charset="-128"/>
              </a:rPr>
              <a:t>caregiver</a:t>
            </a:r>
          </a:p>
        </p:txBody>
      </p:sp>
      <p:sp>
        <p:nvSpPr>
          <p:cNvPr id="19460" name="Rettangolo 2"/>
          <p:cNvSpPr>
            <a:spLocks noChangeArrowheads="1"/>
          </p:cNvSpPr>
          <p:nvPr/>
        </p:nvSpPr>
        <p:spPr bwMode="auto">
          <a:xfrm>
            <a:off x="501650" y="2235200"/>
            <a:ext cx="4730750" cy="217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Aft>
                <a:spcPts val="600"/>
              </a:spcAft>
              <a:buClr>
                <a:srgbClr val="CE9F78"/>
              </a:buClr>
              <a:buFont typeface="Arial" charset="0"/>
              <a:buChar char="•"/>
            </a:pPr>
            <a:r>
              <a:rPr lang="en-US" sz="2200" b="1">
                <a:solidFill>
                  <a:srgbClr val="7F7F7F"/>
                </a:solidFill>
                <a:ea typeface="ＭＳ Ｐゴシック" pitchFamily="34" charset="-128"/>
              </a:rPr>
              <a:t>B</a:t>
            </a:r>
            <a:r>
              <a:rPr lang="it-IT" sz="2200" b="1">
                <a:solidFill>
                  <a:srgbClr val="7F7F7F"/>
                </a:solidFill>
                <a:ea typeface="ＭＳ Ｐゴシック" pitchFamily="34" charset="-128"/>
              </a:rPr>
              <a:t>asilari: </a:t>
            </a:r>
            <a:r>
              <a:rPr lang="it-IT" sz="2200">
                <a:solidFill>
                  <a:srgbClr val="7F7F7F"/>
                </a:solidFill>
                <a:ea typeface="ＭＳ Ｐゴシック" pitchFamily="34" charset="-128"/>
              </a:rPr>
              <a:t>come alimentarsi, lavarsi, vestirsi, usare la </a:t>
            </a:r>
            <a:r>
              <a:rPr lang="it-IT" sz="2200" i="1">
                <a:solidFill>
                  <a:srgbClr val="7F7F7F"/>
                </a:solidFill>
                <a:ea typeface="ＭＳ Ｐゴシック" pitchFamily="34" charset="-128"/>
              </a:rPr>
              <a:t>toilette, </a:t>
            </a:r>
            <a:r>
              <a:rPr lang="it-IT" sz="2200">
                <a:solidFill>
                  <a:srgbClr val="7F7F7F"/>
                </a:solidFill>
                <a:ea typeface="ＭＳ Ｐゴシック" pitchFamily="34" charset="-128"/>
              </a:rPr>
              <a:t>ecc.;</a:t>
            </a:r>
          </a:p>
          <a:p>
            <a:pPr marL="342900" indent="-342900">
              <a:spcAft>
                <a:spcPts val="600"/>
              </a:spcAft>
              <a:buClr>
                <a:srgbClr val="CE9F78"/>
              </a:buClr>
              <a:buFont typeface="Arial" charset="0"/>
              <a:buChar char="•"/>
            </a:pPr>
            <a:r>
              <a:rPr lang="it-IT" sz="2200" b="1">
                <a:solidFill>
                  <a:srgbClr val="7F7F7F"/>
                </a:solidFill>
                <a:ea typeface="ＭＳ Ｐゴシック" pitchFamily="34" charset="-128"/>
              </a:rPr>
              <a:t>Strumentali: </a:t>
            </a:r>
            <a:r>
              <a:rPr lang="it-IT" sz="2200">
                <a:solidFill>
                  <a:srgbClr val="7F7F7F"/>
                </a:solidFill>
                <a:ea typeface="ＭＳ Ｐゴシック" pitchFamily="34" charset="-128"/>
              </a:rPr>
              <a:t>come usare il telefono, fare acquisti, preparare il cibo, ecc.</a:t>
            </a:r>
            <a:endParaRPr lang="en-US" sz="2200">
              <a:solidFill>
                <a:srgbClr val="7F7F7F"/>
              </a:solidFill>
              <a:ea typeface="ＭＳ Ｐゴシック" pitchFamily="34" charset="-128"/>
            </a:endParaRPr>
          </a:p>
        </p:txBody>
      </p:sp>
      <p:pic>
        <p:nvPicPr>
          <p:cNvPr id="19461" name="Immagin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73688" y="2211177"/>
            <a:ext cx="2971800" cy="198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Rettangolo 1"/>
          <p:cNvSpPr>
            <a:spLocks noChangeArrowheads="1"/>
          </p:cNvSpPr>
          <p:nvPr/>
        </p:nvSpPr>
        <p:spPr bwMode="auto">
          <a:xfrm>
            <a:off x="527050" y="4535488"/>
            <a:ext cx="829945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200">
                <a:solidFill>
                  <a:srgbClr val="7F7F7F"/>
                </a:solidFill>
                <a:ea typeface="ＭＳ Ｐゴシック" pitchFamily="34" charset="-128"/>
              </a:rPr>
              <a:t>Sempre più spesso tuttavia le attività del </a:t>
            </a:r>
            <a:r>
              <a:rPr lang="it-IT" sz="2200" i="1">
                <a:solidFill>
                  <a:srgbClr val="7F7F7F"/>
                </a:solidFill>
                <a:ea typeface="ＭＳ Ｐゴシック" pitchFamily="34" charset="-128"/>
              </a:rPr>
              <a:t>caregiver</a:t>
            </a:r>
            <a:r>
              <a:rPr lang="it-IT" sz="2200">
                <a:solidFill>
                  <a:srgbClr val="7F7F7F"/>
                </a:solidFill>
                <a:ea typeface="ＭＳ Ｐゴシック" pitchFamily="34" charset="-128"/>
              </a:rPr>
              <a:t> includono </a:t>
            </a:r>
            <a:r>
              <a:rPr lang="it-IT" sz="2200">
                <a:solidFill>
                  <a:srgbClr val="CE9F78"/>
                </a:solidFill>
                <a:ea typeface="ＭＳ Ｐゴシック" pitchFamily="34" charset="-128"/>
              </a:rPr>
              <a:t>prestazioni a carattere sanitario</a:t>
            </a:r>
            <a:r>
              <a:rPr lang="it-IT" sz="2200">
                <a:solidFill>
                  <a:srgbClr val="7F7F7F"/>
                </a:solidFill>
                <a:ea typeface="ＭＳ Ｐゴシック" pitchFamily="34" charset="-128"/>
              </a:rPr>
              <a:t>, sulla base di specifiche indicazioni degli operatori sanitari di riferimento.</a:t>
            </a:r>
            <a:endParaRPr lang="en-US" sz="2200">
              <a:solidFill>
                <a:srgbClr val="7F7F7F"/>
              </a:solidFill>
              <a:ea typeface="ＭＳ Ｐゴシック" pitchFamily="34" charset="-128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50" y="1054100"/>
            <a:ext cx="8174038" cy="4525963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600"/>
              </a:spcBef>
              <a:buFont typeface="Arial" charset="0"/>
              <a:buNone/>
            </a:pPr>
            <a:r>
              <a:rPr lang="it-IT" sz="2200" smtClean="0">
                <a:solidFill>
                  <a:srgbClr val="7F7F7F"/>
                </a:solidFill>
                <a:ea typeface="ＭＳ Ｐゴシック" pitchFamily="34" charset="-128"/>
              </a:rPr>
              <a:t>Frequentemente, il processo di </a:t>
            </a:r>
            <a:r>
              <a:rPr lang="it-IT" sz="2200" smtClean="0">
                <a:solidFill>
                  <a:srgbClr val="CE9F78"/>
                </a:solidFill>
                <a:ea typeface="ＭＳ Ｐゴシック" pitchFamily="34" charset="-128"/>
              </a:rPr>
              <a:t>adattamento alla nuova realtà </a:t>
            </a:r>
            <a:r>
              <a:rPr lang="it-IT" sz="2200" smtClean="0">
                <a:solidFill>
                  <a:srgbClr val="7F7F7F"/>
                </a:solidFill>
                <a:ea typeface="ＭＳ Ｐゴシック" pitchFamily="34" charset="-128"/>
              </a:rPr>
              <a:t>comporta:</a:t>
            </a:r>
          </a:p>
          <a:p>
            <a:pPr marL="0" indent="0" algn="just">
              <a:spcBef>
                <a:spcPts val="600"/>
              </a:spcBef>
              <a:buClr>
                <a:srgbClr val="CE9F78"/>
              </a:buClr>
            </a:pPr>
            <a:r>
              <a:rPr lang="it-IT" sz="2200" smtClean="0">
                <a:solidFill>
                  <a:srgbClr val="7F7F7F"/>
                </a:solidFill>
                <a:ea typeface="ＭＳ Ｐゴシック" pitchFamily="34" charset="-128"/>
              </a:rPr>
              <a:t>un drastico cambiamento dello stile di vita;</a:t>
            </a:r>
          </a:p>
          <a:p>
            <a:pPr marL="0" indent="0" algn="just">
              <a:spcBef>
                <a:spcPts val="600"/>
              </a:spcBef>
              <a:buClr>
                <a:srgbClr val="CE9F78"/>
              </a:buClr>
            </a:pPr>
            <a:r>
              <a:rPr lang="it-IT" sz="2200" smtClean="0">
                <a:solidFill>
                  <a:srgbClr val="7F7F7F"/>
                </a:solidFill>
                <a:ea typeface="ＭＳ Ｐゴシック" pitchFamily="34" charset="-128"/>
              </a:rPr>
              <a:t>la rinuncia al tempo libero;</a:t>
            </a:r>
          </a:p>
          <a:p>
            <a:pPr marL="0" indent="0" algn="just">
              <a:spcBef>
                <a:spcPts val="600"/>
              </a:spcBef>
              <a:buClr>
                <a:srgbClr val="CE9F78"/>
              </a:buClr>
            </a:pPr>
            <a:r>
              <a:rPr lang="it-IT" sz="2200" smtClean="0">
                <a:solidFill>
                  <a:srgbClr val="7F7F7F"/>
                </a:solidFill>
                <a:ea typeface="ＭＳ Ｐゴシック" pitchFamily="34" charset="-128"/>
              </a:rPr>
              <a:t>la rinuncia della vita sociale e di relazione; </a:t>
            </a:r>
          </a:p>
          <a:p>
            <a:pPr marL="0" indent="0" algn="just">
              <a:spcBef>
                <a:spcPts val="600"/>
              </a:spcBef>
              <a:buClr>
                <a:srgbClr val="CE9F78"/>
              </a:buClr>
            </a:pPr>
            <a:r>
              <a:rPr lang="it-IT" sz="2200" smtClean="0">
                <a:solidFill>
                  <a:srgbClr val="7F7F7F"/>
                </a:solidFill>
                <a:ea typeface="ＭＳ Ｐゴシック" pitchFamily="34" charset="-128"/>
              </a:rPr>
              <a:t>restrizioni rispetto all’attività professionale svolta.</a:t>
            </a:r>
          </a:p>
          <a:p>
            <a:pPr marL="0" indent="0" algn="just">
              <a:spcBef>
                <a:spcPts val="600"/>
              </a:spcBef>
              <a:buClr>
                <a:srgbClr val="CE9F78"/>
              </a:buClr>
              <a:buFont typeface="Arial" charset="0"/>
              <a:buNone/>
            </a:pPr>
            <a:endParaRPr lang="it-IT" sz="2200" smtClean="0">
              <a:solidFill>
                <a:srgbClr val="7F7F7F"/>
              </a:solidFill>
              <a:ea typeface="ＭＳ Ｐゴシック" pitchFamily="34" charset="-128"/>
            </a:endParaRPr>
          </a:p>
          <a:p>
            <a:pPr marL="0" indent="0" algn="just">
              <a:spcBef>
                <a:spcPts val="1200"/>
              </a:spcBef>
              <a:buFont typeface="Arial" charset="0"/>
              <a:buNone/>
            </a:pPr>
            <a:r>
              <a:rPr lang="it-IT" sz="2200" smtClean="0">
                <a:solidFill>
                  <a:srgbClr val="7F7F7F"/>
                </a:solidFill>
                <a:ea typeface="ＭＳ Ｐゴシック" pitchFamily="34" charset="-128"/>
              </a:rPr>
              <a:t>La mancanza di supporto emotivo, la solitudine, le possibili incomprensioni possono in certi casi rendere faticosa e problematica l’esperienza personale del </a:t>
            </a:r>
            <a:r>
              <a:rPr lang="it-IT" sz="2200" i="1" smtClean="0">
                <a:solidFill>
                  <a:srgbClr val="7F7F7F"/>
                </a:solidFill>
                <a:ea typeface="ＭＳ Ｐゴシック" pitchFamily="34" charset="-128"/>
              </a:rPr>
              <a:t>caregiver</a:t>
            </a:r>
            <a:r>
              <a:rPr lang="it-IT" sz="2200" smtClean="0">
                <a:solidFill>
                  <a:srgbClr val="7F7F7F"/>
                </a:solidFill>
                <a:ea typeface="ＭＳ Ｐゴシック" pitchFamily="34" charset="-128"/>
              </a:rPr>
              <a:t>, con conseguenze negative per se stessi e per la persona assistita.  </a:t>
            </a:r>
            <a:endParaRPr lang="en-US" sz="2200" smtClean="0">
              <a:solidFill>
                <a:srgbClr val="7F7F7F"/>
              </a:solidFill>
              <a:ea typeface="ＭＳ Ｐゴシック" pitchFamily="34" charset="-128"/>
            </a:endParaRPr>
          </a:p>
        </p:txBody>
      </p:sp>
      <p:grpSp>
        <p:nvGrpSpPr>
          <p:cNvPr id="21506" name="Gruppo 8"/>
          <p:cNvGrpSpPr>
            <a:grpSpLocks/>
          </p:cNvGrpSpPr>
          <p:nvPr/>
        </p:nvGrpSpPr>
        <p:grpSpPr bwMode="auto">
          <a:xfrm>
            <a:off x="501650" y="179388"/>
            <a:ext cx="2057400" cy="560387"/>
            <a:chOff x="501650" y="179388"/>
            <a:chExt cx="2057400" cy="560388"/>
          </a:xfrm>
        </p:grpSpPr>
        <p:pic>
          <p:nvPicPr>
            <p:cNvPr id="6" name="Immagine 8"/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  <a:extLst/>
            </a:blip>
            <a:srcRect/>
            <a:stretch>
              <a:fillRect/>
            </a:stretch>
          </p:blipFill>
          <p:spPr bwMode="auto">
            <a:xfrm>
              <a:off x="501650" y="179388"/>
              <a:ext cx="2057400" cy="560388"/>
            </a:xfrm>
            <a:prstGeom prst="rect">
              <a:avLst/>
            </a:prstGeom>
            <a:noFill/>
            <a:ln>
              <a:noFill/>
            </a:ln>
            <a:extLst/>
          </p:spPr>
        </p:pic>
        <p:sp>
          <p:nvSpPr>
            <p:cNvPr id="21509" name="Rettangolo 2"/>
            <p:cNvSpPr>
              <a:spLocks noChangeArrowheads="1"/>
            </p:cNvSpPr>
            <p:nvPr/>
          </p:nvSpPr>
          <p:spPr bwMode="auto">
            <a:xfrm>
              <a:off x="899776" y="184151"/>
              <a:ext cx="1226229" cy="4206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140000"/>
                </a:lnSpc>
              </a:pPr>
              <a:r>
                <a:rPr lang="it-IT" sz="1600">
                  <a:solidFill>
                    <a:srgbClr val="FFFFFF"/>
                  </a:solidFill>
                </a:rPr>
                <a:t>Il </a:t>
              </a:r>
              <a:r>
                <a:rPr lang="it-IT" sz="1600" i="1">
                  <a:solidFill>
                    <a:srgbClr val="FFFFFF"/>
                  </a:solidFill>
                </a:rPr>
                <a:t>caregiver</a:t>
              </a:r>
            </a:p>
          </p:txBody>
        </p:sp>
      </p:grpSp>
      <p:sp>
        <p:nvSpPr>
          <p:cNvPr id="21507" name="Rectangle 6"/>
          <p:cNvSpPr>
            <a:spLocks noChangeArrowheads="1"/>
          </p:cNvSpPr>
          <p:nvPr/>
        </p:nvSpPr>
        <p:spPr bwMode="auto">
          <a:xfrm>
            <a:off x="-901700" y="188913"/>
            <a:ext cx="955198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tabLst>
                <a:tab pos="90488" algn="l"/>
                <a:tab pos="547688" algn="l"/>
                <a:tab pos="1004888" algn="l"/>
                <a:tab pos="1462088" algn="l"/>
                <a:tab pos="1919288" algn="l"/>
                <a:tab pos="2376488" algn="l"/>
                <a:tab pos="2833688" algn="l"/>
                <a:tab pos="3290888" algn="l"/>
                <a:tab pos="3748088" algn="l"/>
                <a:tab pos="4205288" algn="l"/>
              </a:tabLst>
            </a:pPr>
            <a:r>
              <a:rPr lang="it-IT" sz="2400" b="1">
                <a:solidFill>
                  <a:srgbClr val="CE9F78"/>
                </a:solidFill>
                <a:ea typeface="ＭＳ Ｐゴシック" pitchFamily="34" charset="-128"/>
              </a:rPr>
              <a:t>Anche il </a:t>
            </a:r>
            <a:r>
              <a:rPr lang="it-IT" sz="2400" b="1" i="1">
                <a:solidFill>
                  <a:srgbClr val="CE9F78"/>
                </a:solidFill>
                <a:ea typeface="ＭＳ Ｐゴシック" pitchFamily="34" charset="-128"/>
              </a:rPr>
              <a:t>caregiver </a:t>
            </a:r>
            <a:r>
              <a:rPr lang="it-IT" sz="2400" b="1">
                <a:solidFill>
                  <a:srgbClr val="CE9F78"/>
                </a:solidFill>
                <a:ea typeface="ＭＳ Ｐゴシック" pitchFamily="34" charset="-128"/>
              </a:rPr>
              <a:t>ha bisogno </a:t>
            </a:r>
            <a:br>
              <a:rPr lang="it-IT" sz="2400" b="1">
                <a:solidFill>
                  <a:srgbClr val="CE9F78"/>
                </a:solidFill>
                <a:ea typeface="ＭＳ Ｐゴシック" pitchFamily="34" charset="-128"/>
              </a:rPr>
            </a:br>
            <a:r>
              <a:rPr lang="it-IT" sz="2400" b="1">
                <a:solidFill>
                  <a:srgbClr val="CE9F78"/>
                </a:solidFill>
                <a:ea typeface="ＭＳ Ｐゴシック" pitchFamily="34" charset="-128"/>
              </a:rPr>
              <a:t>di assistenza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Content Placeholder 2"/>
          <p:cNvSpPr>
            <a:spLocks noGrp="1"/>
          </p:cNvSpPr>
          <p:nvPr>
            <p:ph idx="1"/>
          </p:nvPr>
        </p:nvSpPr>
        <p:spPr>
          <a:xfrm>
            <a:off x="501650" y="1049338"/>
            <a:ext cx="8148638" cy="901700"/>
          </a:xfrm>
        </p:spPr>
        <p:txBody>
          <a:bodyPr/>
          <a:lstStyle/>
          <a:p>
            <a:pPr marL="0" indent="0" algn="just">
              <a:spcBef>
                <a:spcPts val="600"/>
              </a:spcBef>
              <a:buFont typeface="Arial" charset="0"/>
              <a:buNone/>
            </a:pPr>
            <a:r>
              <a:rPr lang="it-IT" sz="2200" smtClean="0">
                <a:solidFill>
                  <a:srgbClr val="7F7F7F"/>
                </a:solidFill>
              </a:rPr>
              <a:t>Nella </a:t>
            </a:r>
            <a:r>
              <a:rPr lang="it-IT" sz="2200" smtClean="0">
                <a:solidFill>
                  <a:srgbClr val="CE9F78"/>
                </a:solidFill>
              </a:rPr>
              <a:t>relazione</a:t>
            </a:r>
            <a:r>
              <a:rPr lang="it-IT" sz="2200" smtClean="0">
                <a:solidFill>
                  <a:srgbClr val="7F7F7F"/>
                </a:solidFill>
              </a:rPr>
              <a:t> che si instaura con la persona anziana entrano in gioco numerose abilità: </a:t>
            </a:r>
          </a:p>
          <a:p>
            <a:pPr marL="0" indent="0">
              <a:spcBef>
                <a:spcPts val="1200"/>
              </a:spcBef>
              <a:buFont typeface="Arial" charset="0"/>
              <a:buNone/>
            </a:pPr>
            <a:endParaRPr lang="it-IT" sz="2200" smtClean="0">
              <a:solidFill>
                <a:srgbClr val="7F7F7F"/>
              </a:solidFill>
            </a:endParaRPr>
          </a:p>
        </p:txBody>
      </p:sp>
      <p:grpSp>
        <p:nvGrpSpPr>
          <p:cNvPr id="22530" name="Gruppo 8"/>
          <p:cNvGrpSpPr>
            <a:grpSpLocks/>
          </p:cNvGrpSpPr>
          <p:nvPr/>
        </p:nvGrpSpPr>
        <p:grpSpPr bwMode="auto">
          <a:xfrm>
            <a:off x="501650" y="179388"/>
            <a:ext cx="2057400" cy="560387"/>
            <a:chOff x="501650" y="179388"/>
            <a:chExt cx="2057400" cy="560388"/>
          </a:xfrm>
        </p:grpSpPr>
        <p:pic>
          <p:nvPicPr>
            <p:cNvPr id="8" name="Immagine 8"/>
            <p:cNvPicPr>
              <a:picLocks noChangeAspect="1"/>
            </p:cNvPicPr>
            <p:nvPr/>
          </p:nvPicPr>
          <p:blipFill>
            <a:blip r:embed="rId3">
              <a:duotone>
                <a:schemeClr val="accent6">
                  <a:shade val="45000"/>
                  <a:satMod val="135000"/>
                </a:schemeClr>
                <a:prstClr val="white"/>
              </a:duotone>
              <a:extLst/>
            </a:blip>
            <a:srcRect/>
            <a:stretch>
              <a:fillRect/>
            </a:stretch>
          </p:blipFill>
          <p:spPr bwMode="auto">
            <a:xfrm>
              <a:off x="501650" y="179388"/>
              <a:ext cx="2057400" cy="560388"/>
            </a:xfrm>
            <a:prstGeom prst="rect">
              <a:avLst/>
            </a:prstGeom>
            <a:noFill/>
            <a:ln>
              <a:noFill/>
            </a:ln>
            <a:extLst/>
          </p:spPr>
        </p:pic>
        <p:sp>
          <p:nvSpPr>
            <p:cNvPr id="22536" name="Rettangolo 2"/>
            <p:cNvSpPr>
              <a:spLocks noChangeArrowheads="1"/>
            </p:cNvSpPr>
            <p:nvPr/>
          </p:nvSpPr>
          <p:spPr bwMode="auto">
            <a:xfrm>
              <a:off x="899776" y="184151"/>
              <a:ext cx="1226229" cy="4206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140000"/>
                </a:lnSpc>
              </a:pPr>
              <a:r>
                <a:rPr lang="it-IT" sz="1600">
                  <a:solidFill>
                    <a:srgbClr val="FFFFFF"/>
                  </a:solidFill>
                </a:rPr>
                <a:t>Il </a:t>
              </a:r>
              <a:r>
                <a:rPr lang="it-IT" sz="1600" i="1">
                  <a:solidFill>
                    <a:srgbClr val="FFFFFF"/>
                  </a:solidFill>
                </a:rPr>
                <a:t>caregiver</a:t>
              </a:r>
            </a:p>
          </p:txBody>
        </p:sp>
      </p:grpSp>
      <p:sp>
        <p:nvSpPr>
          <p:cNvPr id="22531" name="Rectangle 6"/>
          <p:cNvSpPr>
            <a:spLocks noChangeArrowheads="1"/>
          </p:cNvSpPr>
          <p:nvPr/>
        </p:nvSpPr>
        <p:spPr bwMode="auto">
          <a:xfrm>
            <a:off x="2832100" y="188913"/>
            <a:ext cx="58181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tabLst>
                <a:tab pos="90488" algn="l"/>
                <a:tab pos="547688" algn="l"/>
                <a:tab pos="1004888" algn="l"/>
                <a:tab pos="1462088" algn="l"/>
                <a:tab pos="1919288" algn="l"/>
                <a:tab pos="2376488" algn="l"/>
                <a:tab pos="2833688" algn="l"/>
                <a:tab pos="3290888" algn="l"/>
                <a:tab pos="3748088" algn="l"/>
                <a:tab pos="4205288" algn="l"/>
              </a:tabLst>
            </a:pPr>
            <a:r>
              <a:rPr lang="it-IT" sz="2600" b="1">
                <a:solidFill>
                  <a:srgbClr val="CE9F78"/>
                </a:solidFill>
                <a:ea typeface="ＭＳ Ｐゴシック" pitchFamily="34" charset="-128"/>
              </a:rPr>
              <a:t>Dal sostegno alla relazione di cura</a:t>
            </a:r>
            <a:endParaRPr lang="it-IT" sz="2600" b="1" i="1">
              <a:solidFill>
                <a:srgbClr val="CE9F78"/>
              </a:solidFill>
              <a:ea typeface="ＭＳ Ｐゴシック" pitchFamily="34" charset="-128"/>
            </a:endParaRPr>
          </a:p>
        </p:txBody>
      </p:sp>
      <p:sp>
        <p:nvSpPr>
          <p:cNvPr id="22532" name="Rettangolo 3"/>
          <p:cNvSpPr>
            <a:spLocks noChangeArrowheads="1"/>
          </p:cNvSpPr>
          <p:nvPr/>
        </p:nvSpPr>
        <p:spPr bwMode="auto">
          <a:xfrm>
            <a:off x="4254500" y="1951038"/>
            <a:ext cx="4191000" cy="207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ts val="1200"/>
              </a:spcBef>
              <a:buClr>
                <a:srgbClr val="CE9F78"/>
              </a:buClr>
              <a:buFont typeface="Arial" charset="0"/>
              <a:buChar char="•"/>
            </a:pPr>
            <a:r>
              <a:rPr lang="it-IT" sz="2200">
                <a:solidFill>
                  <a:srgbClr val="7F7F7F"/>
                </a:solidFill>
              </a:rPr>
              <a:t>sapere comunicare;</a:t>
            </a:r>
          </a:p>
          <a:p>
            <a:pPr marL="342900" indent="-342900">
              <a:spcBef>
                <a:spcPts val="600"/>
              </a:spcBef>
              <a:buClr>
                <a:srgbClr val="CE9F78"/>
              </a:buClr>
              <a:buFont typeface="Arial" charset="0"/>
              <a:buChar char="•"/>
            </a:pPr>
            <a:r>
              <a:rPr lang="it-IT" sz="2200">
                <a:solidFill>
                  <a:srgbClr val="7F7F7F"/>
                </a:solidFill>
              </a:rPr>
              <a:t>sviluppare empatia;</a:t>
            </a:r>
          </a:p>
          <a:p>
            <a:pPr marL="342900" indent="-342900">
              <a:spcBef>
                <a:spcPts val="600"/>
              </a:spcBef>
              <a:buClr>
                <a:srgbClr val="CE9F78"/>
              </a:buClr>
              <a:buFont typeface="Arial" charset="0"/>
              <a:buChar char="•"/>
            </a:pPr>
            <a:r>
              <a:rPr lang="it-IT" sz="2200">
                <a:solidFill>
                  <a:srgbClr val="7F7F7F"/>
                </a:solidFill>
              </a:rPr>
              <a:t>saper ascoltare;</a:t>
            </a:r>
          </a:p>
          <a:p>
            <a:pPr marL="342900" indent="-342900">
              <a:lnSpc>
                <a:spcPct val="110000"/>
              </a:lnSpc>
              <a:spcBef>
                <a:spcPts val="600"/>
              </a:spcBef>
              <a:buClr>
                <a:srgbClr val="CE9F78"/>
              </a:buClr>
              <a:buFont typeface="Arial" charset="0"/>
              <a:buChar char="•"/>
            </a:pPr>
            <a:r>
              <a:rPr lang="it-IT" sz="2200">
                <a:solidFill>
                  <a:srgbClr val="7F7F7F"/>
                </a:solidFill>
              </a:rPr>
              <a:t>saper riconoscere le proprie </a:t>
            </a:r>
            <a:br>
              <a:rPr lang="it-IT" sz="2200">
                <a:solidFill>
                  <a:srgbClr val="7F7F7F"/>
                </a:solidFill>
              </a:rPr>
            </a:br>
            <a:r>
              <a:rPr lang="it-IT" sz="2200">
                <a:solidFill>
                  <a:srgbClr val="7F7F7F"/>
                </a:solidFill>
              </a:rPr>
              <a:t>emozioni.</a:t>
            </a:r>
          </a:p>
        </p:txBody>
      </p:sp>
      <p:sp>
        <p:nvSpPr>
          <p:cNvPr id="22533" name="Rettangolo 5"/>
          <p:cNvSpPr>
            <a:spLocks noChangeArrowheads="1"/>
          </p:cNvSpPr>
          <p:nvPr/>
        </p:nvSpPr>
        <p:spPr bwMode="auto">
          <a:xfrm>
            <a:off x="552450" y="4656138"/>
            <a:ext cx="794385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it-IT" sz="2200">
                <a:solidFill>
                  <a:srgbClr val="7F7F7F"/>
                </a:solidFill>
              </a:rPr>
              <a:t>Si tratta di azioni che spesso diamo per scontate, ma che richiedono in realtà </a:t>
            </a:r>
            <a:r>
              <a:rPr lang="it-IT" sz="2200">
                <a:solidFill>
                  <a:srgbClr val="CE9F78"/>
                </a:solidFill>
              </a:rPr>
              <a:t>un impegno e un lavoro costante</a:t>
            </a:r>
          </a:p>
        </p:txBody>
      </p:sp>
      <p:pic>
        <p:nvPicPr>
          <p:cNvPr id="22534" name="Immagine 11" descr="mani okk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9450" y="2044700"/>
            <a:ext cx="3371850" cy="232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Content Placeholder 2"/>
          <p:cNvSpPr>
            <a:spLocks noGrp="1"/>
          </p:cNvSpPr>
          <p:nvPr>
            <p:ph idx="1"/>
          </p:nvPr>
        </p:nvSpPr>
        <p:spPr>
          <a:xfrm>
            <a:off x="357188" y="1092200"/>
            <a:ext cx="8418512" cy="2374900"/>
          </a:xfrm>
        </p:spPr>
        <p:txBody>
          <a:bodyPr/>
          <a:lstStyle/>
          <a:p>
            <a:pPr marL="0" indent="0" algn="just">
              <a:spcBef>
                <a:spcPct val="50000"/>
              </a:spcBef>
              <a:buFont typeface="Arial" charset="0"/>
              <a:buNone/>
            </a:pPr>
            <a:r>
              <a:rPr lang="it-IT" sz="2200" smtClean="0">
                <a:solidFill>
                  <a:srgbClr val="7F7F7F"/>
                </a:solidFill>
              </a:rPr>
              <a:t>La persona affetta da demenza perde man mano le sue capacità e abilità, e parte di quella identità che prima lo contraddistingueva come persona unica.</a:t>
            </a:r>
          </a:p>
          <a:p>
            <a:pPr marL="0" indent="0" algn="ctr">
              <a:spcBef>
                <a:spcPct val="50000"/>
              </a:spcBef>
              <a:buFont typeface="Arial" charset="0"/>
              <a:buNone/>
            </a:pPr>
            <a:r>
              <a:rPr lang="it-IT" sz="2200" b="1" smtClean="0">
                <a:solidFill>
                  <a:srgbClr val="CE9F78"/>
                </a:solidFill>
              </a:rPr>
              <a:t>Pensare al benessere della persona cara ma anche al proprio è l’unico modo per non uscire annientati dalla malattia</a:t>
            </a:r>
            <a:r>
              <a:rPr lang="en-US" sz="2200" b="1" smtClean="0">
                <a:solidFill>
                  <a:srgbClr val="CE9F78"/>
                </a:solidFill>
              </a:rPr>
              <a:t>.</a:t>
            </a:r>
          </a:p>
        </p:txBody>
      </p:sp>
      <p:grpSp>
        <p:nvGrpSpPr>
          <p:cNvPr id="24578" name="Gruppo 8"/>
          <p:cNvGrpSpPr>
            <a:grpSpLocks/>
          </p:cNvGrpSpPr>
          <p:nvPr/>
        </p:nvGrpSpPr>
        <p:grpSpPr bwMode="auto">
          <a:xfrm>
            <a:off x="501650" y="179388"/>
            <a:ext cx="2057400" cy="560387"/>
            <a:chOff x="501650" y="179388"/>
            <a:chExt cx="2057400" cy="560388"/>
          </a:xfrm>
        </p:grpSpPr>
        <p:pic>
          <p:nvPicPr>
            <p:cNvPr id="6" name="Immagine 8"/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  <a:extLst/>
            </a:blip>
            <a:srcRect/>
            <a:stretch>
              <a:fillRect/>
            </a:stretch>
          </p:blipFill>
          <p:spPr bwMode="auto">
            <a:xfrm>
              <a:off x="501650" y="179388"/>
              <a:ext cx="2057400" cy="560388"/>
            </a:xfrm>
            <a:prstGeom prst="rect">
              <a:avLst/>
            </a:prstGeom>
            <a:noFill/>
            <a:ln>
              <a:noFill/>
            </a:ln>
            <a:extLst/>
          </p:spPr>
        </p:pic>
        <p:sp>
          <p:nvSpPr>
            <p:cNvPr id="24582" name="Rettangolo 2"/>
            <p:cNvSpPr>
              <a:spLocks noChangeArrowheads="1"/>
            </p:cNvSpPr>
            <p:nvPr/>
          </p:nvSpPr>
          <p:spPr bwMode="auto">
            <a:xfrm>
              <a:off x="899776" y="184151"/>
              <a:ext cx="1226229" cy="4206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140000"/>
                </a:lnSpc>
              </a:pPr>
              <a:r>
                <a:rPr lang="it-IT" sz="1600">
                  <a:solidFill>
                    <a:srgbClr val="FFFFFF"/>
                  </a:solidFill>
                </a:rPr>
                <a:t>Il </a:t>
              </a:r>
              <a:r>
                <a:rPr lang="it-IT" sz="1600" i="1">
                  <a:solidFill>
                    <a:srgbClr val="FFFFFF"/>
                  </a:solidFill>
                </a:rPr>
                <a:t>caregiver</a:t>
              </a:r>
            </a:p>
          </p:txBody>
        </p:sp>
      </p:grpSp>
      <p:sp>
        <p:nvSpPr>
          <p:cNvPr id="24579" name="Rectangle 6"/>
          <p:cNvSpPr>
            <a:spLocks noChangeArrowheads="1"/>
          </p:cNvSpPr>
          <p:nvPr/>
        </p:nvSpPr>
        <p:spPr bwMode="auto">
          <a:xfrm>
            <a:off x="2832100" y="188913"/>
            <a:ext cx="58181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tabLst>
                <a:tab pos="90488" algn="l"/>
                <a:tab pos="547688" algn="l"/>
                <a:tab pos="1004888" algn="l"/>
                <a:tab pos="1462088" algn="l"/>
                <a:tab pos="1919288" algn="l"/>
                <a:tab pos="2376488" algn="l"/>
                <a:tab pos="2833688" algn="l"/>
                <a:tab pos="3290888" algn="l"/>
                <a:tab pos="3748088" algn="l"/>
                <a:tab pos="4205288" algn="l"/>
              </a:tabLst>
            </a:pPr>
            <a:r>
              <a:rPr lang="it-IT" sz="2600" b="1">
                <a:solidFill>
                  <a:srgbClr val="CE9F78"/>
                </a:solidFill>
                <a:ea typeface="ＭＳ Ｐゴシック" pitchFamily="34" charset="-128"/>
              </a:rPr>
              <a:t>La relazione in caso di demenza</a:t>
            </a:r>
            <a:endParaRPr lang="it-IT" sz="2600" b="1" i="1">
              <a:solidFill>
                <a:srgbClr val="CE9F78"/>
              </a:solidFill>
              <a:ea typeface="ＭＳ Ｐゴシック" pitchFamily="34" charset="-128"/>
            </a:endParaRPr>
          </a:p>
        </p:txBody>
      </p:sp>
      <p:pic>
        <p:nvPicPr>
          <p:cNvPr id="24580" name="Immagin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0462" y="3271838"/>
            <a:ext cx="4046875" cy="230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1650" y="1041400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600"/>
              </a:spcBef>
              <a:buFont typeface="Arial" charset="0"/>
              <a:buNone/>
            </a:pPr>
            <a:r>
              <a:rPr lang="it-IT" sz="2200" smtClean="0">
                <a:solidFill>
                  <a:srgbClr val="7F7F7F"/>
                </a:solidFill>
              </a:rPr>
              <a:t>Sono definite “</a:t>
            </a:r>
            <a:r>
              <a:rPr lang="it-IT" sz="2200" i="1" smtClean="0">
                <a:solidFill>
                  <a:srgbClr val="7F7F7F"/>
                </a:solidFill>
              </a:rPr>
              <a:t>helping profession</a:t>
            </a:r>
            <a:r>
              <a:rPr lang="it-IT" sz="2200" smtClean="0">
                <a:solidFill>
                  <a:srgbClr val="7F7F7F"/>
                </a:solidFill>
              </a:rPr>
              <a:t>" tutte quelle professioni in cui la relazione con l'altro è parte fondamentale del lavoro, che oltre a richiedere competenze tecniche si caratterizza per un </a:t>
            </a:r>
            <a:r>
              <a:rPr lang="it-IT" sz="2200" smtClean="0">
                <a:solidFill>
                  <a:srgbClr val="CE9F78"/>
                </a:solidFill>
              </a:rPr>
              <a:t>forte coinvolgimento emotivo del lavoratore con il proprio “assistito”</a:t>
            </a:r>
            <a:r>
              <a:rPr lang="it-IT" sz="2200" smtClean="0">
                <a:solidFill>
                  <a:srgbClr val="7F7F7F"/>
                </a:solidFill>
              </a:rPr>
              <a:t>.</a:t>
            </a:r>
            <a:r>
              <a:rPr lang="it-IT" sz="2200" b="1" smtClean="0">
                <a:solidFill>
                  <a:srgbClr val="7F7F7F"/>
                </a:solidFill>
              </a:rPr>
              <a:t> </a:t>
            </a:r>
            <a:endParaRPr lang="it-IT" sz="2200" smtClean="0">
              <a:solidFill>
                <a:srgbClr val="7F7F7F"/>
              </a:solidFill>
            </a:endParaRPr>
          </a:p>
          <a:p>
            <a:pPr marL="0" indent="0" algn="just">
              <a:spcBef>
                <a:spcPts val="1200"/>
              </a:spcBef>
              <a:buFont typeface="Arial" charset="0"/>
              <a:buNone/>
            </a:pPr>
            <a:r>
              <a:rPr lang="it-IT" sz="2200" smtClean="0">
                <a:solidFill>
                  <a:srgbClr val="7F7F7F"/>
                </a:solidFill>
              </a:rPr>
              <a:t>Sono esempi di professioni di aiuto i medici, gli psicologi, gli psicoterapeuti, gli operatori socio-assistenziali, gli infermieri, gli insegnanti.</a:t>
            </a:r>
          </a:p>
          <a:p>
            <a:pPr marL="0" indent="0" algn="just">
              <a:spcBef>
                <a:spcPts val="1200"/>
              </a:spcBef>
              <a:buFont typeface="Arial" charset="0"/>
              <a:buNone/>
            </a:pPr>
            <a:r>
              <a:rPr lang="it-IT" sz="2200" smtClean="0">
                <a:solidFill>
                  <a:srgbClr val="7F7F7F"/>
                </a:solidFill>
              </a:rPr>
              <a:t>Queste figure sono caricate da una </a:t>
            </a:r>
            <a:r>
              <a:rPr lang="it-IT" sz="2200" smtClean="0">
                <a:solidFill>
                  <a:srgbClr val="CE9F78"/>
                </a:solidFill>
              </a:rPr>
              <a:t>duplice fonte di stress</a:t>
            </a:r>
            <a:r>
              <a:rPr lang="it-IT" sz="2200" smtClean="0">
                <a:solidFill>
                  <a:srgbClr val="7F7F7F"/>
                </a:solidFill>
              </a:rPr>
              <a:t>:</a:t>
            </a:r>
          </a:p>
          <a:p>
            <a:pPr marL="0" indent="0" algn="just">
              <a:spcBef>
                <a:spcPts val="600"/>
              </a:spcBef>
              <a:buClr>
                <a:srgbClr val="CE9F78"/>
              </a:buClr>
            </a:pPr>
            <a:r>
              <a:rPr lang="it-IT" sz="2200" smtClean="0">
                <a:solidFill>
                  <a:srgbClr val="7F7F7F"/>
                </a:solidFill>
              </a:rPr>
              <a:t> personale;</a:t>
            </a:r>
          </a:p>
          <a:p>
            <a:pPr marL="0" indent="0" algn="just">
              <a:spcBef>
                <a:spcPts val="600"/>
              </a:spcBef>
              <a:buClr>
                <a:srgbClr val="CE9F78"/>
              </a:buClr>
            </a:pPr>
            <a:r>
              <a:rPr lang="it-IT" sz="2200" smtClean="0">
                <a:solidFill>
                  <a:srgbClr val="7F7F7F"/>
                </a:solidFill>
              </a:rPr>
              <a:t> della persona aiutata.</a:t>
            </a:r>
            <a:endParaRPr lang="en-US" sz="2200" smtClean="0">
              <a:solidFill>
                <a:srgbClr val="7F7F7F"/>
              </a:solidFill>
            </a:endParaRPr>
          </a:p>
        </p:txBody>
      </p:sp>
      <p:grpSp>
        <p:nvGrpSpPr>
          <p:cNvPr id="25602" name="Gruppo 8"/>
          <p:cNvGrpSpPr>
            <a:grpSpLocks/>
          </p:cNvGrpSpPr>
          <p:nvPr/>
        </p:nvGrpSpPr>
        <p:grpSpPr bwMode="auto">
          <a:xfrm>
            <a:off x="501650" y="179388"/>
            <a:ext cx="2057400" cy="560387"/>
            <a:chOff x="501650" y="179388"/>
            <a:chExt cx="2057400" cy="560388"/>
          </a:xfrm>
        </p:grpSpPr>
        <p:pic>
          <p:nvPicPr>
            <p:cNvPr id="7" name="Immagine 8"/>
            <p:cNvPicPr>
              <a:picLocks noChangeAspect="1"/>
            </p:cNvPicPr>
            <p:nvPr/>
          </p:nvPicPr>
          <p:blipFill>
            <a:blip r:embed="rId2">
              <a:duotone>
                <a:schemeClr val="accent6">
                  <a:shade val="45000"/>
                  <a:satMod val="135000"/>
                </a:schemeClr>
                <a:prstClr val="white"/>
              </a:duotone>
              <a:extLst/>
            </a:blip>
            <a:srcRect/>
            <a:stretch>
              <a:fillRect/>
            </a:stretch>
          </p:blipFill>
          <p:spPr bwMode="auto">
            <a:xfrm>
              <a:off x="501650" y="179388"/>
              <a:ext cx="2057400" cy="560388"/>
            </a:xfrm>
            <a:prstGeom prst="rect">
              <a:avLst/>
            </a:prstGeom>
            <a:noFill/>
            <a:ln>
              <a:noFill/>
            </a:ln>
            <a:extLst/>
          </p:spPr>
        </p:pic>
        <p:sp>
          <p:nvSpPr>
            <p:cNvPr id="25605" name="Rettangolo 2"/>
            <p:cNvSpPr>
              <a:spLocks noChangeArrowheads="1"/>
            </p:cNvSpPr>
            <p:nvPr/>
          </p:nvSpPr>
          <p:spPr bwMode="auto">
            <a:xfrm>
              <a:off x="899776" y="184151"/>
              <a:ext cx="1226229" cy="4206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140000"/>
                </a:lnSpc>
              </a:pPr>
              <a:r>
                <a:rPr lang="it-IT" sz="1600">
                  <a:solidFill>
                    <a:srgbClr val="FFFFFF"/>
                  </a:solidFill>
                </a:rPr>
                <a:t>Il </a:t>
              </a:r>
              <a:r>
                <a:rPr lang="it-IT" sz="1600" i="1">
                  <a:solidFill>
                    <a:srgbClr val="FFFFFF"/>
                  </a:solidFill>
                </a:rPr>
                <a:t>caregiver</a:t>
              </a:r>
            </a:p>
          </p:txBody>
        </p:sp>
      </p:grpSp>
      <p:sp>
        <p:nvSpPr>
          <p:cNvPr id="25603" name="Rectangle 6"/>
          <p:cNvSpPr>
            <a:spLocks noChangeArrowheads="1"/>
          </p:cNvSpPr>
          <p:nvPr/>
        </p:nvSpPr>
        <p:spPr bwMode="auto">
          <a:xfrm>
            <a:off x="2832100" y="188913"/>
            <a:ext cx="58181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tabLst>
                <a:tab pos="90488" algn="l"/>
                <a:tab pos="547688" algn="l"/>
                <a:tab pos="1004888" algn="l"/>
                <a:tab pos="1462088" algn="l"/>
                <a:tab pos="1919288" algn="l"/>
                <a:tab pos="2376488" algn="l"/>
                <a:tab pos="2833688" algn="l"/>
                <a:tab pos="3290888" algn="l"/>
                <a:tab pos="3748088" algn="l"/>
                <a:tab pos="4205288" algn="l"/>
              </a:tabLst>
            </a:pPr>
            <a:r>
              <a:rPr lang="it-IT" sz="2600" b="1">
                <a:solidFill>
                  <a:srgbClr val="CE9F78"/>
                </a:solidFill>
                <a:ea typeface="ＭＳ Ｐゴシック" pitchFamily="34" charset="-128"/>
              </a:rPr>
              <a:t>Stress e professioni di aiuto</a:t>
            </a:r>
            <a:endParaRPr lang="it-IT" sz="2600" b="1" i="1">
              <a:solidFill>
                <a:srgbClr val="CE9F78"/>
              </a:solidFill>
              <a:ea typeface="ＭＳ Ｐゴシック" pitchFamily="34" charset="-128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525963"/>
          </a:xfrm>
        </p:spPr>
        <p:txBody>
          <a:bodyPr>
            <a:normAutofit/>
          </a:bodyPr>
          <a:lstStyle/>
          <a:p>
            <a:pPr marL="85725" indent="-85725" algn="just">
              <a:spcBef>
                <a:spcPct val="0"/>
              </a:spcBef>
              <a:spcAft>
                <a:spcPts val="1200"/>
              </a:spcAft>
              <a:buFont typeface="Arial" charset="0"/>
              <a:buNone/>
            </a:pPr>
            <a:r>
              <a:rPr lang="it-IT" sz="2200" smtClean="0">
                <a:solidFill>
                  <a:srgbClr val="7F7F7F"/>
                </a:solidFill>
              </a:rPr>
              <a:t>Le condizioni professionali dei </a:t>
            </a:r>
            <a:r>
              <a:rPr lang="it-IT" sz="2200" i="1" smtClean="0">
                <a:solidFill>
                  <a:srgbClr val="7F7F7F"/>
                </a:solidFill>
              </a:rPr>
              <a:t>caregiver</a:t>
            </a:r>
            <a:r>
              <a:rPr lang="it-IT" sz="2200" smtClean="0">
                <a:solidFill>
                  <a:srgbClr val="7F7F7F"/>
                </a:solidFill>
              </a:rPr>
              <a:t> possono essere assimilate a quelle delle </a:t>
            </a:r>
            <a:r>
              <a:rPr lang="it-IT" sz="2200" i="1" smtClean="0">
                <a:solidFill>
                  <a:srgbClr val="7F7F7F"/>
                </a:solidFill>
              </a:rPr>
              <a:t>helping profession</a:t>
            </a:r>
            <a:r>
              <a:rPr lang="it-IT" sz="2200" smtClean="0">
                <a:solidFill>
                  <a:srgbClr val="7F7F7F"/>
                </a:solidFill>
              </a:rPr>
              <a:t>.</a:t>
            </a:r>
          </a:p>
          <a:p>
            <a:pPr marL="85725" indent="-85725" algn="just">
              <a:spcBef>
                <a:spcPct val="0"/>
              </a:spcBef>
              <a:spcAft>
                <a:spcPts val="1200"/>
              </a:spcAft>
              <a:buFont typeface="Arial" charset="0"/>
              <a:buNone/>
            </a:pPr>
            <a:endParaRPr lang="it-IT" sz="2200" smtClean="0">
              <a:solidFill>
                <a:srgbClr val="7F7F7F"/>
              </a:solidFill>
            </a:endParaRPr>
          </a:p>
          <a:p>
            <a:pPr marL="85725" indent="-85725" algn="just">
              <a:spcBef>
                <a:spcPts val="600"/>
              </a:spcBef>
              <a:spcAft>
                <a:spcPts val="600"/>
              </a:spcAft>
              <a:buFont typeface="Arial" charset="0"/>
              <a:buNone/>
            </a:pPr>
            <a:r>
              <a:rPr lang="it-IT" sz="2200" smtClean="0">
                <a:solidFill>
                  <a:srgbClr val="7F7F7F"/>
                </a:solidFill>
              </a:rPr>
              <a:t>Per i </a:t>
            </a:r>
            <a:r>
              <a:rPr lang="it-IT" sz="2200" i="1" smtClean="0">
                <a:solidFill>
                  <a:srgbClr val="7F7F7F"/>
                </a:solidFill>
              </a:rPr>
              <a:t>caregiver</a:t>
            </a:r>
            <a:r>
              <a:rPr lang="it-IT" sz="2200" smtClean="0">
                <a:solidFill>
                  <a:srgbClr val="7F7F7F"/>
                </a:solidFill>
              </a:rPr>
              <a:t> valgono dunque </a:t>
            </a:r>
            <a:r>
              <a:rPr lang="it-IT" sz="2200" smtClean="0">
                <a:solidFill>
                  <a:srgbClr val="CE9F78"/>
                </a:solidFill>
              </a:rPr>
              <a:t>le stesse dinamiche che la relazione d’aiuto può innescare</a:t>
            </a:r>
            <a:r>
              <a:rPr lang="it-IT" sz="2200" smtClean="0">
                <a:solidFill>
                  <a:srgbClr val="7F7F7F"/>
                </a:solidFill>
              </a:rPr>
              <a:t> in ambito professionale, come: </a:t>
            </a:r>
          </a:p>
          <a:p>
            <a:pPr marL="85725" indent="-85725" algn="just">
              <a:spcBef>
                <a:spcPts val="600"/>
              </a:spcBef>
              <a:buClr>
                <a:srgbClr val="CE9F78"/>
              </a:buClr>
            </a:pPr>
            <a:r>
              <a:rPr lang="en-US" sz="2200" smtClean="0">
                <a:solidFill>
                  <a:srgbClr val="7F7F7F"/>
                </a:solidFill>
              </a:rPr>
              <a:t>l</a:t>
            </a:r>
            <a:r>
              <a:rPr lang="it-IT" sz="2200" smtClean="0">
                <a:solidFill>
                  <a:srgbClr val="7F7F7F"/>
                </a:solidFill>
              </a:rPr>
              <a:t>'eccessiva speranza di poter essere di aiuto al 100%</a:t>
            </a:r>
            <a:r>
              <a:rPr lang="it-IT" sz="2200" smtClean="0">
                <a:solidFill>
                  <a:srgbClr val="7F7F7F"/>
                </a:solidFill>
                <a:sym typeface="Wingdings" pitchFamily="2" charset="2"/>
              </a:rPr>
              <a:t> (con conseguente </a:t>
            </a:r>
            <a:r>
              <a:rPr lang="it-IT" sz="2200" b="1" smtClean="0">
                <a:solidFill>
                  <a:srgbClr val="7F7F7F"/>
                </a:solidFill>
                <a:sym typeface="Wingdings" pitchFamily="2" charset="2"/>
              </a:rPr>
              <a:t>eccesso di investimento emotivo)</a:t>
            </a:r>
            <a:r>
              <a:rPr lang="it-IT" sz="2200" smtClean="0">
                <a:solidFill>
                  <a:srgbClr val="7F7F7F"/>
                </a:solidFill>
                <a:sym typeface="Wingdings" pitchFamily="2" charset="2"/>
              </a:rPr>
              <a:t>;</a:t>
            </a:r>
            <a:endParaRPr lang="it-IT" sz="2200" smtClean="0">
              <a:solidFill>
                <a:srgbClr val="7F7F7F"/>
              </a:solidFill>
            </a:endParaRPr>
          </a:p>
          <a:p>
            <a:pPr marL="85725" indent="-85725" algn="just">
              <a:spcBef>
                <a:spcPts val="600"/>
              </a:spcBef>
              <a:buClr>
                <a:srgbClr val="CE9F78"/>
              </a:buClr>
            </a:pPr>
            <a:r>
              <a:rPr lang="it-IT" sz="2200" smtClean="0">
                <a:solidFill>
                  <a:srgbClr val="7F7F7F"/>
                </a:solidFill>
              </a:rPr>
              <a:t>una condizione di </a:t>
            </a:r>
            <a:r>
              <a:rPr lang="it-IT" sz="2200" b="1" smtClean="0">
                <a:solidFill>
                  <a:srgbClr val="7F7F7F"/>
                </a:solidFill>
              </a:rPr>
              <a:t>squilibrio </a:t>
            </a:r>
            <a:r>
              <a:rPr lang="it-IT" sz="2200" smtClean="0">
                <a:solidFill>
                  <a:srgbClr val="7F7F7F"/>
                </a:solidFill>
              </a:rPr>
              <a:t>tra le esigenze altrui e le proprie;</a:t>
            </a:r>
          </a:p>
          <a:p>
            <a:pPr marL="85725" indent="-85725" algn="just">
              <a:spcBef>
                <a:spcPts val="600"/>
              </a:spcBef>
              <a:buClr>
                <a:srgbClr val="CE9F78"/>
              </a:buClr>
            </a:pPr>
            <a:r>
              <a:rPr lang="it-IT" sz="2200" smtClean="0">
                <a:solidFill>
                  <a:srgbClr val="7F7F7F"/>
                </a:solidFill>
              </a:rPr>
              <a:t>disillusione delle aspettative e</a:t>
            </a:r>
            <a:r>
              <a:rPr lang="it-IT" sz="2200" b="1" smtClean="0">
                <a:solidFill>
                  <a:srgbClr val="7F7F7F"/>
                </a:solidFill>
              </a:rPr>
              <a:t> senso di frustrazione</a:t>
            </a:r>
            <a:r>
              <a:rPr lang="en-US" sz="2200" smtClean="0">
                <a:solidFill>
                  <a:srgbClr val="7F7F7F"/>
                </a:solidFill>
              </a:rPr>
              <a:t>.</a:t>
            </a:r>
          </a:p>
        </p:txBody>
      </p:sp>
      <p:pic>
        <p:nvPicPr>
          <p:cNvPr id="5" name="Immagine 8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501650" y="179388"/>
            <a:ext cx="2057400" cy="560388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26627" name="Rettangolo 2"/>
          <p:cNvSpPr>
            <a:spLocks noChangeArrowheads="1"/>
          </p:cNvSpPr>
          <p:nvPr/>
        </p:nvSpPr>
        <p:spPr bwMode="auto">
          <a:xfrm>
            <a:off x="900113" y="184150"/>
            <a:ext cx="1225550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40000"/>
              </a:lnSpc>
            </a:pPr>
            <a:r>
              <a:rPr lang="it-IT" sz="1600">
                <a:solidFill>
                  <a:srgbClr val="FFFFFF"/>
                </a:solidFill>
              </a:rPr>
              <a:t>Il </a:t>
            </a:r>
            <a:r>
              <a:rPr lang="it-IT" sz="1600" i="1">
                <a:solidFill>
                  <a:srgbClr val="FFFFFF"/>
                </a:solidFill>
              </a:rPr>
              <a:t>caregiver</a:t>
            </a:r>
          </a:p>
        </p:txBody>
      </p:sp>
      <p:sp>
        <p:nvSpPr>
          <p:cNvPr id="26628" name="Rectangle 6"/>
          <p:cNvSpPr>
            <a:spLocks noChangeArrowheads="1"/>
          </p:cNvSpPr>
          <p:nvPr/>
        </p:nvSpPr>
        <p:spPr bwMode="auto">
          <a:xfrm>
            <a:off x="2832100" y="188913"/>
            <a:ext cx="58181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tabLst>
                <a:tab pos="90488" algn="l"/>
                <a:tab pos="547688" algn="l"/>
                <a:tab pos="1004888" algn="l"/>
                <a:tab pos="1462088" algn="l"/>
                <a:tab pos="1919288" algn="l"/>
                <a:tab pos="2376488" algn="l"/>
                <a:tab pos="2833688" algn="l"/>
                <a:tab pos="3290888" algn="l"/>
                <a:tab pos="3748088" algn="l"/>
                <a:tab pos="4205288" algn="l"/>
              </a:tabLst>
            </a:pPr>
            <a:r>
              <a:rPr lang="it-IT" sz="2600" b="1">
                <a:solidFill>
                  <a:srgbClr val="CE9F78"/>
                </a:solidFill>
                <a:ea typeface="ＭＳ Ｐゴシック" pitchFamily="34" charset="-128"/>
              </a:rPr>
              <a:t>I </a:t>
            </a:r>
            <a:r>
              <a:rPr lang="it-IT" sz="2600" b="1" i="1">
                <a:solidFill>
                  <a:srgbClr val="CE9F78"/>
                </a:solidFill>
                <a:ea typeface="ＭＳ Ｐゴシック" pitchFamily="34" charset="-128"/>
              </a:rPr>
              <a:t>caregiver</a:t>
            </a:r>
            <a:r>
              <a:rPr lang="it-IT" sz="2600" b="1">
                <a:solidFill>
                  <a:srgbClr val="CE9F78"/>
                </a:solidFill>
                <a:ea typeface="ＭＳ Ｐゴシック" pitchFamily="34" charset="-128"/>
              </a:rPr>
              <a:t> e lo stress</a:t>
            </a:r>
            <a:endParaRPr lang="it-IT" sz="2600" b="1" i="1">
              <a:solidFill>
                <a:srgbClr val="CE9F78"/>
              </a:solidFill>
              <a:ea typeface="ＭＳ Ｐゴシック" pitchFamily="34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999</TotalTime>
  <Words>1032</Words>
  <Application>Microsoft Macintosh PowerPoint</Application>
  <PresentationFormat>Presentazione su schermo (4:3)</PresentationFormat>
  <Paragraphs>88</Paragraphs>
  <Slides>14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5" baseType="lpstr">
      <vt:lpstr>Tema di Office</vt:lpstr>
      <vt:lpstr>1. LA FIGURA DEL CAREGIVER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</vt:vector>
  </TitlesOfParts>
  <Company>Pomilio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Pomilio Pomilio</dc:creator>
  <cp:lastModifiedBy>Stefano Petrelli</cp:lastModifiedBy>
  <cp:revision>138</cp:revision>
  <dcterms:created xsi:type="dcterms:W3CDTF">2016-05-17T15:24:35Z</dcterms:created>
  <dcterms:modified xsi:type="dcterms:W3CDTF">2016-06-01T14:36:50Z</dcterms:modified>
</cp:coreProperties>
</file>