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59" r:id="rId3"/>
    <p:sldId id="279"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80" r:id="rId21"/>
    <p:sldId id="277" r:id="rId22"/>
    <p:sldId id="278" r:id="rId23"/>
  </p:sldIdLst>
  <p:sldSz cx="9144000" cy="6858000" type="screen4x3"/>
  <p:notesSz cx="6858000" cy="9144000"/>
  <p:defaultTextStyle>
    <a:defPPr>
      <a:defRPr lang="it-IT"/>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EFF"/>
    <a:srgbClr val="0080FF"/>
    <a:srgbClr val="006D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5" autoAdjust="0"/>
    <p:restoredTop sz="94672" autoAdjust="0"/>
  </p:normalViewPr>
  <p:slideViewPr>
    <p:cSldViewPr snapToGrid="0" snapToObjects="1">
      <p:cViewPr>
        <p:scale>
          <a:sx n="100" d="100"/>
          <a:sy n="100" d="100"/>
        </p:scale>
        <p:origin x="-216" y="-1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9AF2E4-AE82-3648-87DC-537F25A2E61A}" type="doc">
      <dgm:prSet loTypeId="urn:microsoft.com/office/officeart/2005/8/layout/cycle3" loCatId="" qsTypeId="urn:microsoft.com/office/officeart/2005/8/quickstyle/simple4" qsCatId="simple" csTypeId="urn:microsoft.com/office/officeart/2005/8/colors/accent1_2#1" csCatId="accent1" phldr="1"/>
      <dgm:spPr/>
      <dgm:t>
        <a:bodyPr/>
        <a:lstStyle/>
        <a:p>
          <a:endParaRPr lang="it-IT"/>
        </a:p>
      </dgm:t>
    </dgm:pt>
    <dgm:pt modelId="{2C8D82C5-3575-8B49-9C83-C265E256BCB0}">
      <dgm:prSet phldrT="[Testo]" custT="1"/>
      <dgm:spPr/>
      <dgm:t>
        <a:bodyPr/>
        <a:lstStyle/>
        <a:p>
          <a:r>
            <a:rPr lang="it-IT" sz="1800" b="1" dirty="0" smtClean="0"/>
            <a:t>Azione</a:t>
          </a:r>
          <a:endParaRPr lang="it-IT" sz="1800" b="1" dirty="0"/>
        </a:p>
      </dgm:t>
    </dgm:pt>
    <dgm:pt modelId="{DCEADB1F-0C18-9444-A107-E9F04FA7C734}" type="parTrans" cxnId="{0004A2FA-7B5C-484C-B8A1-894C774CB463}">
      <dgm:prSet/>
      <dgm:spPr/>
      <dgm:t>
        <a:bodyPr/>
        <a:lstStyle/>
        <a:p>
          <a:endParaRPr lang="it-IT"/>
        </a:p>
      </dgm:t>
    </dgm:pt>
    <dgm:pt modelId="{059F032C-50E3-1242-94CF-FF4DCA32B6C4}" type="sibTrans" cxnId="{0004A2FA-7B5C-484C-B8A1-894C774CB463}">
      <dgm:prSet/>
      <dgm:spPr/>
      <dgm:t>
        <a:bodyPr/>
        <a:lstStyle/>
        <a:p>
          <a:endParaRPr lang="it-IT"/>
        </a:p>
      </dgm:t>
    </dgm:pt>
    <dgm:pt modelId="{7CAF385B-C24D-A349-8C67-BCE06CD3E1A5}">
      <dgm:prSet phldrT="[Testo]" custT="1"/>
      <dgm:spPr/>
      <dgm:t>
        <a:bodyPr/>
        <a:lstStyle/>
        <a:p>
          <a:r>
            <a:rPr lang="it-IT" sz="1800" b="1" dirty="0" smtClean="0"/>
            <a:t>Mantenimento</a:t>
          </a:r>
          <a:endParaRPr lang="it-IT" sz="1800" b="1" dirty="0"/>
        </a:p>
      </dgm:t>
    </dgm:pt>
    <dgm:pt modelId="{E274A2E5-5D98-5247-9568-260798A8B9C7}" type="parTrans" cxnId="{3C5B82BD-ECDB-584D-A657-E1AA6513340E}">
      <dgm:prSet/>
      <dgm:spPr/>
      <dgm:t>
        <a:bodyPr/>
        <a:lstStyle/>
        <a:p>
          <a:endParaRPr lang="it-IT"/>
        </a:p>
      </dgm:t>
    </dgm:pt>
    <dgm:pt modelId="{DC43B46C-B618-0747-A9FF-E7958285F321}" type="sibTrans" cxnId="{3C5B82BD-ECDB-584D-A657-E1AA6513340E}">
      <dgm:prSet/>
      <dgm:spPr/>
      <dgm:t>
        <a:bodyPr/>
        <a:lstStyle/>
        <a:p>
          <a:endParaRPr lang="it-IT"/>
        </a:p>
      </dgm:t>
    </dgm:pt>
    <dgm:pt modelId="{E4B06892-131B-354D-B86D-0F50CBEBB629}">
      <dgm:prSet phldrT="[Testo]" custT="1"/>
      <dgm:spPr/>
      <dgm:t>
        <a:bodyPr/>
        <a:lstStyle/>
        <a:p>
          <a:r>
            <a:rPr lang="it-IT" sz="1800" b="1" dirty="0" smtClean="0"/>
            <a:t>Recidiva</a:t>
          </a:r>
          <a:endParaRPr lang="it-IT" sz="1800" b="1" dirty="0"/>
        </a:p>
      </dgm:t>
    </dgm:pt>
    <dgm:pt modelId="{5217A0AF-05A2-AF46-B060-796A8101DAF6}" type="parTrans" cxnId="{D3CBDA2B-97C7-E64F-A099-3DEE6733CE58}">
      <dgm:prSet/>
      <dgm:spPr/>
      <dgm:t>
        <a:bodyPr/>
        <a:lstStyle/>
        <a:p>
          <a:endParaRPr lang="it-IT"/>
        </a:p>
      </dgm:t>
    </dgm:pt>
    <dgm:pt modelId="{186B9F2B-C998-7041-924C-5F2C7199D2D2}" type="sibTrans" cxnId="{D3CBDA2B-97C7-E64F-A099-3DEE6733CE58}">
      <dgm:prSet/>
      <dgm:spPr/>
      <dgm:t>
        <a:bodyPr/>
        <a:lstStyle/>
        <a:p>
          <a:endParaRPr lang="it-IT"/>
        </a:p>
      </dgm:t>
    </dgm:pt>
    <dgm:pt modelId="{64A36E04-6866-AA43-9621-3C55DBD02FB8}">
      <dgm:prSet phldrT="[Testo]" custT="1"/>
      <dgm:spPr/>
      <dgm:t>
        <a:bodyPr/>
        <a:lstStyle/>
        <a:p>
          <a:r>
            <a:rPr lang="it-IT" sz="1800" b="1" dirty="0" smtClean="0"/>
            <a:t>Contemplazione</a:t>
          </a:r>
          <a:endParaRPr lang="it-IT" sz="1800" b="1" dirty="0"/>
        </a:p>
      </dgm:t>
    </dgm:pt>
    <dgm:pt modelId="{E1C81455-F42A-2346-8657-316FA29387FE}" type="parTrans" cxnId="{4F944DA5-2469-6143-AC65-EEB06961F509}">
      <dgm:prSet/>
      <dgm:spPr/>
      <dgm:t>
        <a:bodyPr/>
        <a:lstStyle/>
        <a:p>
          <a:endParaRPr lang="it-IT"/>
        </a:p>
      </dgm:t>
    </dgm:pt>
    <dgm:pt modelId="{57067AB9-CE7C-334F-BF45-4672915905CD}" type="sibTrans" cxnId="{4F944DA5-2469-6143-AC65-EEB06961F509}">
      <dgm:prSet/>
      <dgm:spPr/>
      <dgm:t>
        <a:bodyPr/>
        <a:lstStyle/>
        <a:p>
          <a:endParaRPr lang="it-IT"/>
        </a:p>
      </dgm:t>
    </dgm:pt>
    <dgm:pt modelId="{A0F43CE6-BBFE-9944-A8B5-1626E42A723B}">
      <dgm:prSet phldrT="[Testo]" custT="1"/>
      <dgm:spPr/>
      <dgm:t>
        <a:bodyPr/>
        <a:lstStyle/>
        <a:p>
          <a:r>
            <a:rPr lang="it-IT" sz="1800" b="1" dirty="0" smtClean="0"/>
            <a:t>Determinazione</a:t>
          </a:r>
          <a:endParaRPr lang="it-IT" sz="1800" b="1" dirty="0"/>
        </a:p>
      </dgm:t>
    </dgm:pt>
    <dgm:pt modelId="{1FDE9E3A-D026-4F46-A24E-9764CC04AF0D}" type="parTrans" cxnId="{FD49B5B6-84A7-A746-83AD-064F23D5D649}">
      <dgm:prSet/>
      <dgm:spPr/>
      <dgm:t>
        <a:bodyPr/>
        <a:lstStyle/>
        <a:p>
          <a:endParaRPr lang="it-IT"/>
        </a:p>
      </dgm:t>
    </dgm:pt>
    <dgm:pt modelId="{233F8180-C58B-0840-B24B-6FC890DC01DD}" type="sibTrans" cxnId="{FD49B5B6-84A7-A746-83AD-064F23D5D649}">
      <dgm:prSet/>
      <dgm:spPr/>
      <dgm:t>
        <a:bodyPr/>
        <a:lstStyle/>
        <a:p>
          <a:endParaRPr lang="it-IT"/>
        </a:p>
      </dgm:t>
    </dgm:pt>
    <dgm:pt modelId="{8543DD9D-8AE9-954C-B2D3-1649EB5E3AC3}" type="pres">
      <dgm:prSet presAssocID="{769AF2E4-AE82-3648-87DC-537F25A2E61A}" presName="Name0" presStyleCnt="0">
        <dgm:presLayoutVars>
          <dgm:dir/>
          <dgm:resizeHandles val="exact"/>
        </dgm:presLayoutVars>
      </dgm:prSet>
      <dgm:spPr/>
      <dgm:t>
        <a:bodyPr/>
        <a:lstStyle/>
        <a:p>
          <a:endParaRPr lang="it-IT"/>
        </a:p>
      </dgm:t>
    </dgm:pt>
    <dgm:pt modelId="{629AE625-AF42-3348-BCBF-CA2E78A2FA04}" type="pres">
      <dgm:prSet presAssocID="{769AF2E4-AE82-3648-87DC-537F25A2E61A}" presName="cycle" presStyleCnt="0"/>
      <dgm:spPr/>
    </dgm:pt>
    <dgm:pt modelId="{36ECCCFC-2F1E-F940-A853-E1F7C8B764E9}" type="pres">
      <dgm:prSet presAssocID="{2C8D82C5-3575-8B49-9C83-C265E256BCB0}" presName="nodeFirstNode" presStyleLbl="node1" presStyleIdx="0" presStyleCnt="5" custScaleX="93875" custScaleY="84626" custRadScaleRad="104970" custRadScaleInc="26012">
        <dgm:presLayoutVars>
          <dgm:bulletEnabled val="1"/>
        </dgm:presLayoutVars>
      </dgm:prSet>
      <dgm:spPr/>
      <dgm:t>
        <a:bodyPr/>
        <a:lstStyle/>
        <a:p>
          <a:endParaRPr lang="it-IT"/>
        </a:p>
      </dgm:t>
    </dgm:pt>
    <dgm:pt modelId="{8C6782F6-D013-4449-8F5D-B50BDCA941B0}" type="pres">
      <dgm:prSet presAssocID="{059F032C-50E3-1242-94CF-FF4DCA32B6C4}" presName="sibTransFirstNode" presStyleLbl="bgShp" presStyleIdx="0" presStyleCnt="1" custLinFactNeighborX="-6508" custLinFactNeighborY="-1310"/>
      <dgm:spPr/>
      <dgm:t>
        <a:bodyPr/>
        <a:lstStyle/>
        <a:p>
          <a:endParaRPr lang="it-IT"/>
        </a:p>
      </dgm:t>
    </dgm:pt>
    <dgm:pt modelId="{8C1A1424-7A4D-4B48-8014-22726BCD0F50}" type="pres">
      <dgm:prSet presAssocID="{7CAF385B-C24D-A349-8C67-BCE06CD3E1A5}" presName="nodeFollowingNodes" presStyleLbl="node1" presStyleIdx="1" presStyleCnt="5" custScaleX="88533" custScaleY="104405">
        <dgm:presLayoutVars>
          <dgm:bulletEnabled val="1"/>
        </dgm:presLayoutVars>
      </dgm:prSet>
      <dgm:spPr/>
      <dgm:t>
        <a:bodyPr/>
        <a:lstStyle/>
        <a:p>
          <a:endParaRPr lang="it-IT"/>
        </a:p>
      </dgm:t>
    </dgm:pt>
    <dgm:pt modelId="{199BD431-4C54-E046-B630-71BFDFAC07A2}" type="pres">
      <dgm:prSet presAssocID="{E4B06892-131B-354D-B86D-0F50CBEBB629}" presName="nodeFollowingNodes" presStyleLbl="node1" presStyleIdx="2" presStyleCnt="5" custScaleX="85251" custScaleY="101591" custRadScaleRad="106268" custRadScaleInc="-53514">
        <dgm:presLayoutVars>
          <dgm:bulletEnabled val="1"/>
        </dgm:presLayoutVars>
      </dgm:prSet>
      <dgm:spPr/>
      <dgm:t>
        <a:bodyPr/>
        <a:lstStyle/>
        <a:p>
          <a:endParaRPr lang="it-IT"/>
        </a:p>
      </dgm:t>
    </dgm:pt>
    <dgm:pt modelId="{4E259AFB-6484-0747-B145-3D086651794F}" type="pres">
      <dgm:prSet presAssocID="{64A36E04-6866-AA43-9621-3C55DBD02FB8}" presName="nodeFollowingNodes" presStyleLbl="node1" presStyleIdx="3" presStyleCnt="5" custScaleX="105748" custScaleY="107379" custRadScaleRad="91362" custRadScaleInc="54818">
        <dgm:presLayoutVars>
          <dgm:bulletEnabled val="1"/>
        </dgm:presLayoutVars>
      </dgm:prSet>
      <dgm:spPr/>
      <dgm:t>
        <a:bodyPr/>
        <a:lstStyle/>
        <a:p>
          <a:endParaRPr lang="it-IT"/>
        </a:p>
      </dgm:t>
    </dgm:pt>
    <dgm:pt modelId="{B8238D76-F3E4-4D47-8363-F5DA763030D8}" type="pres">
      <dgm:prSet presAssocID="{A0F43CE6-BBFE-9944-A8B5-1626E42A723B}" presName="nodeFollowingNodes" presStyleLbl="node1" presStyleIdx="4" presStyleCnt="5" custScaleX="103427" custScaleY="107308" custRadScaleRad="93116" custRadScaleInc="14934">
        <dgm:presLayoutVars>
          <dgm:bulletEnabled val="1"/>
        </dgm:presLayoutVars>
      </dgm:prSet>
      <dgm:spPr/>
      <dgm:t>
        <a:bodyPr/>
        <a:lstStyle/>
        <a:p>
          <a:endParaRPr lang="it-IT"/>
        </a:p>
      </dgm:t>
    </dgm:pt>
  </dgm:ptLst>
  <dgm:cxnLst>
    <dgm:cxn modelId="{FD49B5B6-84A7-A746-83AD-064F23D5D649}" srcId="{769AF2E4-AE82-3648-87DC-537F25A2E61A}" destId="{A0F43CE6-BBFE-9944-A8B5-1626E42A723B}" srcOrd="4" destOrd="0" parTransId="{1FDE9E3A-D026-4F46-A24E-9764CC04AF0D}" sibTransId="{233F8180-C58B-0840-B24B-6FC890DC01DD}"/>
    <dgm:cxn modelId="{A651CEB2-9F29-4A4F-9C7B-D2525D831A2D}" type="presOf" srcId="{64A36E04-6866-AA43-9621-3C55DBD02FB8}" destId="{4E259AFB-6484-0747-B145-3D086651794F}" srcOrd="0" destOrd="0" presId="urn:microsoft.com/office/officeart/2005/8/layout/cycle3"/>
    <dgm:cxn modelId="{3C5B82BD-ECDB-584D-A657-E1AA6513340E}" srcId="{769AF2E4-AE82-3648-87DC-537F25A2E61A}" destId="{7CAF385B-C24D-A349-8C67-BCE06CD3E1A5}" srcOrd="1" destOrd="0" parTransId="{E274A2E5-5D98-5247-9568-260798A8B9C7}" sibTransId="{DC43B46C-B618-0747-A9FF-E7958285F321}"/>
    <dgm:cxn modelId="{8E699308-247C-E04A-817A-A8C332E652CB}" type="presOf" srcId="{E4B06892-131B-354D-B86D-0F50CBEBB629}" destId="{199BD431-4C54-E046-B630-71BFDFAC07A2}" srcOrd="0" destOrd="0" presId="urn:microsoft.com/office/officeart/2005/8/layout/cycle3"/>
    <dgm:cxn modelId="{7DDE8ED4-8337-7B4E-A828-6CF795900AE3}" type="presOf" srcId="{A0F43CE6-BBFE-9944-A8B5-1626E42A723B}" destId="{B8238D76-F3E4-4D47-8363-F5DA763030D8}" srcOrd="0" destOrd="0" presId="urn:microsoft.com/office/officeart/2005/8/layout/cycle3"/>
    <dgm:cxn modelId="{F781C05A-CC8E-DC4E-BF27-7CC4B9BF586E}" type="presOf" srcId="{059F032C-50E3-1242-94CF-FF4DCA32B6C4}" destId="{8C6782F6-D013-4449-8F5D-B50BDCA941B0}" srcOrd="0" destOrd="0" presId="urn:microsoft.com/office/officeart/2005/8/layout/cycle3"/>
    <dgm:cxn modelId="{D3CBDA2B-97C7-E64F-A099-3DEE6733CE58}" srcId="{769AF2E4-AE82-3648-87DC-537F25A2E61A}" destId="{E4B06892-131B-354D-B86D-0F50CBEBB629}" srcOrd="2" destOrd="0" parTransId="{5217A0AF-05A2-AF46-B060-796A8101DAF6}" sibTransId="{186B9F2B-C998-7041-924C-5F2C7199D2D2}"/>
    <dgm:cxn modelId="{0004A2FA-7B5C-484C-B8A1-894C774CB463}" srcId="{769AF2E4-AE82-3648-87DC-537F25A2E61A}" destId="{2C8D82C5-3575-8B49-9C83-C265E256BCB0}" srcOrd="0" destOrd="0" parTransId="{DCEADB1F-0C18-9444-A107-E9F04FA7C734}" sibTransId="{059F032C-50E3-1242-94CF-FF4DCA32B6C4}"/>
    <dgm:cxn modelId="{36EAF807-6518-E447-B8B4-C611072AC48D}" type="presOf" srcId="{769AF2E4-AE82-3648-87DC-537F25A2E61A}" destId="{8543DD9D-8AE9-954C-B2D3-1649EB5E3AC3}" srcOrd="0" destOrd="0" presId="urn:microsoft.com/office/officeart/2005/8/layout/cycle3"/>
    <dgm:cxn modelId="{8CD88090-04FA-FD45-9706-89417FC1B772}" type="presOf" srcId="{7CAF385B-C24D-A349-8C67-BCE06CD3E1A5}" destId="{8C1A1424-7A4D-4B48-8014-22726BCD0F50}" srcOrd="0" destOrd="0" presId="urn:microsoft.com/office/officeart/2005/8/layout/cycle3"/>
    <dgm:cxn modelId="{D6448A45-96C5-864F-A357-AF1D34F4E6F6}" type="presOf" srcId="{2C8D82C5-3575-8B49-9C83-C265E256BCB0}" destId="{36ECCCFC-2F1E-F940-A853-E1F7C8B764E9}" srcOrd="0" destOrd="0" presId="urn:microsoft.com/office/officeart/2005/8/layout/cycle3"/>
    <dgm:cxn modelId="{4F944DA5-2469-6143-AC65-EEB06961F509}" srcId="{769AF2E4-AE82-3648-87DC-537F25A2E61A}" destId="{64A36E04-6866-AA43-9621-3C55DBD02FB8}" srcOrd="3" destOrd="0" parTransId="{E1C81455-F42A-2346-8657-316FA29387FE}" sibTransId="{57067AB9-CE7C-334F-BF45-4672915905CD}"/>
    <dgm:cxn modelId="{99E6A920-1F10-8840-8898-01116F5A2E25}" type="presParOf" srcId="{8543DD9D-8AE9-954C-B2D3-1649EB5E3AC3}" destId="{629AE625-AF42-3348-BCBF-CA2E78A2FA04}" srcOrd="0" destOrd="0" presId="urn:microsoft.com/office/officeart/2005/8/layout/cycle3"/>
    <dgm:cxn modelId="{ABCA0AB5-5E23-8B43-90A6-F0F19EE8359A}" type="presParOf" srcId="{629AE625-AF42-3348-BCBF-CA2E78A2FA04}" destId="{36ECCCFC-2F1E-F940-A853-E1F7C8B764E9}" srcOrd="0" destOrd="0" presId="urn:microsoft.com/office/officeart/2005/8/layout/cycle3"/>
    <dgm:cxn modelId="{23DFE438-E299-3041-8EBA-EC47390DE9D0}" type="presParOf" srcId="{629AE625-AF42-3348-BCBF-CA2E78A2FA04}" destId="{8C6782F6-D013-4449-8F5D-B50BDCA941B0}" srcOrd="1" destOrd="0" presId="urn:microsoft.com/office/officeart/2005/8/layout/cycle3"/>
    <dgm:cxn modelId="{151D2F6C-03A5-CA45-A842-ACB5FD0C8C64}" type="presParOf" srcId="{629AE625-AF42-3348-BCBF-CA2E78A2FA04}" destId="{8C1A1424-7A4D-4B48-8014-22726BCD0F50}" srcOrd="2" destOrd="0" presId="urn:microsoft.com/office/officeart/2005/8/layout/cycle3"/>
    <dgm:cxn modelId="{7ECA7B1B-8825-A947-B9C5-6A9008F69E5B}" type="presParOf" srcId="{629AE625-AF42-3348-BCBF-CA2E78A2FA04}" destId="{199BD431-4C54-E046-B630-71BFDFAC07A2}" srcOrd="3" destOrd="0" presId="urn:microsoft.com/office/officeart/2005/8/layout/cycle3"/>
    <dgm:cxn modelId="{9E317839-4D1F-4048-91E4-AA82898F40F7}" type="presParOf" srcId="{629AE625-AF42-3348-BCBF-CA2E78A2FA04}" destId="{4E259AFB-6484-0747-B145-3D086651794F}" srcOrd="4" destOrd="0" presId="urn:microsoft.com/office/officeart/2005/8/layout/cycle3"/>
    <dgm:cxn modelId="{586E4D70-A913-CF45-9320-CC1B981256AE}" type="presParOf" srcId="{629AE625-AF42-3348-BCBF-CA2E78A2FA04}" destId="{B8238D76-F3E4-4D47-8363-F5DA763030D8}" srcOrd="5" destOrd="0" presId="urn:microsoft.com/office/officeart/2005/8/layout/cycle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1DE91A9-BA12-4DC3-B582-83A8DBCB03E8}" type="datetimeFigureOut">
              <a:rPr lang="it-IT"/>
              <a:pPr>
                <a:defRPr/>
              </a:pPr>
              <a:t>01/06/2016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9E3FAEB-CC47-4D4E-9F6F-7F02E5006837}"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E47947-D798-4F0A-8D1E-47F6DF1465DB}" type="slidenum">
              <a:rPr lang="it-IT" smtClean="0">
                <a:latin typeface="Arial" charset="0"/>
                <a:ea typeface="ＭＳ Ｐゴシック" pitchFamily="34" charset="-128"/>
                <a:cs typeface="Arial" charset="0"/>
              </a:rPr>
              <a:pPr fontAlgn="base">
                <a:spcBef>
                  <a:spcPct val="0"/>
                </a:spcBef>
                <a:spcAft>
                  <a:spcPct val="0"/>
                </a:spcAft>
              </a:pPr>
              <a:t>2</a:t>
            </a:fld>
            <a:endParaRPr lang="it-IT" smtClean="0">
              <a:latin typeface="Arial" charset="0"/>
              <a:ea typeface="ＭＳ Ｐゴシック" pitchFamily="34" charset="-128"/>
              <a:cs typeface="Arial" charset="0"/>
            </a:endParaRPr>
          </a:p>
        </p:txBody>
      </p:sp>
      <p:sp>
        <p:nvSpPr>
          <p:cNvPr id="163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38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lgn="just" eaLnBrk="1" hangingPunct="1">
              <a:lnSpc>
                <a:spcPct val="120000"/>
              </a:lnSpc>
              <a:spcBef>
                <a:spcPct val="0"/>
              </a:spcBef>
              <a:spcAft>
                <a:spcPts val="2400"/>
              </a:spcAft>
            </a:pPr>
            <a:r>
              <a:rPr lang="it-IT" sz="1000" smtClean="0"/>
              <a:t>L’Intervento Breve si ispira a:</a:t>
            </a:r>
          </a:p>
          <a:p>
            <a:pPr algn="just" eaLnBrk="1" hangingPunct="1">
              <a:lnSpc>
                <a:spcPct val="120000"/>
              </a:lnSpc>
              <a:spcBef>
                <a:spcPct val="0"/>
              </a:spcBef>
              <a:spcAft>
                <a:spcPts val="2400"/>
              </a:spcAft>
              <a:buFont typeface="Wingdings" pitchFamily="2" charset="2"/>
              <a:buNone/>
            </a:pPr>
            <a:r>
              <a:rPr lang="it-IT" sz="1000" smtClean="0">
                <a:cs typeface="Tahoma" pitchFamily="34" charset="0"/>
              </a:rPr>
              <a:t>Modello degli Stadi di Cambiamento </a:t>
            </a:r>
            <a:r>
              <a:rPr lang="it-IT" sz="1000" i="1" smtClean="0">
                <a:solidFill>
                  <a:schemeClr val="tx2"/>
                </a:solidFill>
                <a:cs typeface="Tahoma" pitchFamily="34" charset="0"/>
              </a:rPr>
              <a:t>(</a:t>
            </a:r>
            <a:r>
              <a:rPr lang="en-US" sz="1000" i="1" smtClean="0">
                <a:solidFill>
                  <a:schemeClr val="tx2"/>
                </a:solidFill>
                <a:cs typeface="Tahoma" pitchFamily="34" charset="0"/>
              </a:rPr>
              <a:t>Prochaska &amp; Di Clemente, 1986)</a:t>
            </a:r>
            <a:endParaRPr lang="it-IT" sz="1000" i="1" smtClean="0">
              <a:solidFill>
                <a:schemeClr val="tx2"/>
              </a:solidFill>
              <a:cs typeface="Tahoma" pitchFamily="34" charset="0"/>
            </a:endParaRPr>
          </a:p>
          <a:p>
            <a:pPr algn="just" eaLnBrk="1" hangingPunct="1">
              <a:lnSpc>
                <a:spcPct val="120000"/>
              </a:lnSpc>
              <a:spcBef>
                <a:spcPct val="0"/>
              </a:spcBef>
              <a:spcAft>
                <a:spcPts val="2400"/>
              </a:spcAft>
              <a:buFont typeface="Wingdings" pitchFamily="2" charset="2"/>
              <a:buNone/>
            </a:pPr>
            <a:r>
              <a:rPr lang="it-IT" sz="1000" smtClean="0">
                <a:cs typeface="Tahoma" pitchFamily="34" charset="0"/>
              </a:rPr>
              <a:t>Il Colloquio Motivazionale</a:t>
            </a:r>
            <a:r>
              <a:rPr lang="it-IT" sz="1000" smtClean="0">
                <a:solidFill>
                  <a:schemeClr val="tx2"/>
                </a:solidFill>
                <a:cs typeface="Tahoma" pitchFamily="34" charset="0"/>
              </a:rPr>
              <a:t> 	       </a:t>
            </a:r>
            <a:r>
              <a:rPr lang="it-IT" sz="1000" i="1" smtClean="0">
                <a:solidFill>
                  <a:schemeClr val="tx2"/>
                </a:solidFill>
                <a:cs typeface="Tahoma" pitchFamily="34" charset="0"/>
              </a:rPr>
              <a:t>(Miller e Rollnick, 1991)</a:t>
            </a:r>
          </a:p>
          <a:p>
            <a:pPr algn="just" eaLnBrk="1" hangingPunct="1">
              <a:lnSpc>
                <a:spcPct val="120000"/>
              </a:lnSpc>
              <a:spcBef>
                <a:spcPct val="0"/>
              </a:spcBef>
              <a:spcAft>
                <a:spcPts val="2400"/>
              </a:spcAft>
              <a:buFont typeface="Wingdings" pitchFamily="2" charset="2"/>
              <a:buNone/>
            </a:pPr>
            <a:r>
              <a:rPr lang="it-IT" sz="900" b="1" smtClean="0"/>
              <a:t>L’intervento breve</a:t>
            </a:r>
            <a:r>
              <a:rPr lang="it-IT" sz="900" smtClean="0"/>
              <a:t> </a:t>
            </a:r>
            <a:r>
              <a:rPr lang="it-IT" sz="900" b="1" smtClean="0"/>
              <a:t>è una</a:t>
            </a:r>
            <a:r>
              <a:rPr lang="it-IT" sz="900" smtClean="0"/>
              <a:t> </a:t>
            </a:r>
            <a:r>
              <a:rPr lang="it-IT" sz="900" b="1" smtClean="0">
                <a:solidFill>
                  <a:srgbClr val="990033"/>
                </a:solidFill>
              </a:rPr>
              <a:t>modalità di colloquio particolarmente indicata negli stili di vita pericolosi per la salute</a:t>
            </a:r>
            <a:r>
              <a:rPr lang="it-IT" sz="900" b="1" smtClean="0">
                <a:solidFill>
                  <a:schemeClr val="tx2"/>
                </a:solidFill>
              </a:rPr>
              <a:t> </a:t>
            </a:r>
            <a:r>
              <a:rPr lang="it-IT" sz="900" b="1" smtClean="0"/>
              <a:t>(persone con </a:t>
            </a:r>
            <a:r>
              <a:rPr lang="it-IT" sz="900" b="1" smtClean="0">
                <a:cs typeface="Tahoma" pitchFamily="34" charset="0"/>
              </a:rPr>
              <a:t>consumo di alcol a rischio o dannoso, fumatori, sedentari persone che si alimentano scorrettamente)</a:t>
            </a:r>
          </a:p>
          <a:p>
            <a:pPr algn="just" eaLnBrk="1" hangingPunct="1">
              <a:lnSpc>
                <a:spcPct val="120000"/>
              </a:lnSpc>
              <a:spcBef>
                <a:spcPct val="0"/>
              </a:spcBef>
              <a:spcAft>
                <a:spcPts val="2400"/>
              </a:spcAft>
              <a:buFont typeface="Wingdings" pitchFamily="2" charset="2"/>
              <a:buNone/>
            </a:pPr>
            <a:endParaRPr lang="it-IT" sz="1000" i="1" smtClean="0">
              <a:solidFill>
                <a:schemeClr val="tx2"/>
              </a:solidFill>
              <a:cs typeface="Tahoma" pitchFamily="34" charset="0"/>
            </a:endParaRPr>
          </a:p>
          <a:p>
            <a:pPr eaLnBrk="1" hangingPunct="1">
              <a:spcBef>
                <a:spcPct val="0"/>
              </a:spcBef>
            </a:pPr>
            <a:endParaRPr lang="it-IT"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7275C7-F114-4FF2-8949-8B5C06FE965D}" type="slidenum">
              <a:rPr lang="it-IT" smtClean="0">
                <a:latin typeface="Arial" charset="0"/>
                <a:ea typeface="ＭＳ Ｐゴシック" pitchFamily="34" charset="-128"/>
                <a:cs typeface="Arial" charset="0"/>
              </a:rPr>
              <a:pPr fontAlgn="base">
                <a:spcBef>
                  <a:spcPct val="0"/>
                </a:spcBef>
                <a:spcAft>
                  <a:spcPct val="0"/>
                </a:spcAft>
              </a:pPr>
              <a:t>12</a:t>
            </a:fld>
            <a:endParaRPr lang="it-IT" smtClean="0">
              <a:latin typeface="Arial" charset="0"/>
              <a:ea typeface="ＭＳ Ｐゴシック" pitchFamily="34" charset="-128"/>
              <a:cs typeface="Arial" charset="0"/>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smtClean="0"/>
              <a:t>Distribuzione di una scheda molto agile da compilare individualmente ove si chiede di pensare a qualcosa che le persone da tempo vorrebbero fare ma non hanno ancora fatto (come segnarsi in palestra, in piscina, iniziare una dieta, ecc.) elencando le motivazioni che hanno impedito di dar via al cambiamento in passato e che potrebbero invece mettere in atto, ripensandoci meglio, per riuscirvi. Segue discussione in plenaria.</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6158B79-B86A-4375-90FD-4C877BA83DDF}" type="slidenum">
              <a:rPr lang="it-IT" smtClean="0">
                <a:latin typeface="Arial" charset="0"/>
                <a:ea typeface="ＭＳ Ｐゴシック" pitchFamily="34" charset="-128"/>
                <a:cs typeface="Arial" charset="0"/>
              </a:rPr>
              <a:pPr fontAlgn="base">
                <a:spcBef>
                  <a:spcPct val="0"/>
                </a:spcBef>
                <a:spcAft>
                  <a:spcPct val="0"/>
                </a:spcAft>
              </a:pPr>
              <a:t>13</a:t>
            </a:fld>
            <a:endParaRPr lang="it-IT" smtClean="0">
              <a:latin typeface="Arial" charset="0"/>
              <a:ea typeface="ＭＳ Ｐゴシック" pitchFamily="34" charset="-128"/>
              <a:cs typeface="Arial" charset="0"/>
            </a:endParaRPr>
          </a:p>
        </p:txBody>
      </p:sp>
      <p:sp>
        <p:nvSpPr>
          <p:cNvPr id="3789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366BE30B-D76C-4254-B789-B8ED95D2BD37}" type="slidenum">
              <a:rPr lang="es-ES" sz="1200">
                <a:ea typeface="ＭＳ Ｐゴシック" pitchFamily="34" charset="-128"/>
              </a:rPr>
              <a:pPr algn="r"/>
              <a:t>13</a:t>
            </a:fld>
            <a:endParaRPr lang="es-ES" sz="1200">
              <a:ea typeface="ＭＳ Ｐゴシック" pitchFamily="34" charset="-128"/>
            </a:endParaRPr>
          </a:p>
        </p:txBody>
      </p:sp>
      <p:sp>
        <p:nvSpPr>
          <p:cNvPr id="37891" name="Rectangle 2"/>
          <p:cNvSpPr>
            <a:spLocks noGrp="1" noRot="1" noChangeAspect="1" noChangeArrowheads="1" noTextEdit="1"/>
          </p:cNvSpPr>
          <p:nvPr>
            <p:ph type="sldImg"/>
          </p:nvPr>
        </p:nvSpPr>
        <p:spPr bwMode="auto">
          <a:xfrm>
            <a:off x="1144588" y="687388"/>
            <a:ext cx="4570412" cy="3427412"/>
          </a:xfrm>
          <a:noFill/>
          <a:ln>
            <a:solidFill>
              <a:srgbClr val="000000"/>
            </a:solidFill>
            <a:miter lim="800000"/>
            <a:headEnd/>
            <a:tailEnd/>
          </a:ln>
        </p:spPr>
      </p:sp>
      <p:sp>
        <p:nvSpPr>
          <p:cNvPr id="37892"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r>
              <a:rPr lang="it-IT" smtClean="0"/>
              <a:t>L’esposizione del modello di Gordon (1970) contribuisce a sottolineare l’idea che un ascolto attivo e riflessivo è un modo per interpretare il reale significato di ciò che la persona sta dicendo. </a:t>
            </a:r>
          </a:p>
          <a:p>
            <a:pPr eaLnBrk="1" hangingPunct="1">
              <a:spcBef>
                <a:spcPct val="0"/>
              </a:spcBef>
            </a:pPr>
            <a:endParaRPr lang="it-IT" smtClean="0"/>
          </a:p>
          <a:p>
            <a:pPr eaLnBrk="1" hangingPunct="1">
              <a:spcBef>
                <a:spcPct val="0"/>
              </a:spcBef>
            </a:pPr>
            <a:endParaRPr lang="it-IT"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2FAE248-A9EB-48DE-AA03-390BD70D2F70}" type="slidenum">
              <a:rPr lang="it-IT" smtClean="0">
                <a:latin typeface="Arial" charset="0"/>
                <a:ea typeface="ＭＳ Ｐゴシック" pitchFamily="34" charset="-128"/>
                <a:cs typeface="Arial" charset="0"/>
              </a:rPr>
              <a:pPr fontAlgn="base">
                <a:spcBef>
                  <a:spcPct val="0"/>
                </a:spcBef>
                <a:spcAft>
                  <a:spcPct val="0"/>
                </a:spcAft>
              </a:pPr>
              <a:t>14</a:t>
            </a:fld>
            <a:endParaRPr lang="it-IT" smtClean="0">
              <a:latin typeface="Arial" charset="0"/>
              <a:ea typeface="ＭＳ Ｐゴシック" pitchFamily="34" charset="-128"/>
              <a:cs typeface="Arial" charset="0"/>
            </a:endParaRPr>
          </a:p>
        </p:txBody>
      </p:sp>
      <p:sp>
        <p:nvSpPr>
          <p:cNvPr id="399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smtClean="0"/>
              <a:t>La capacità di ascolto attivo è di solito stimolata attraverso un insieme di tecniche che si possono utilizzare per stabilire una buona relazione di supporto. Una particolare attenzione va posta nell’evidenziare l’opportunità di uso delle domande aperte e della tecnica rivolta all’ascolto attivo.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0B0189D-78DB-4287-92CD-3F428289C9B9}" type="slidenum">
              <a:rPr lang="it-IT" smtClean="0">
                <a:latin typeface="Arial" charset="0"/>
                <a:ea typeface="ＭＳ Ｐゴシック" pitchFamily="34" charset="-128"/>
                <a:cs typeface="Arial" charset="0"/>
              </a:rPr>
              <a:pPr fontAlgn="base">
                <a:spcBef>
                  <a:spcPct val="0"/>
                </a:spcBef>
                <a:spcAft>
                  <a:spcPct val="0"/>
                </a:spcAft>
              </a:pPr>
              <a:t>19</a:t>
            </a:fld>
            <a:endParaRPr lang="it-IT" smtClean="0">
              <a:latin typeface="Arial" charset="0"/>
              <a:ea typeface="ＭＳ Ｐゴシック" pitchFamily="34" charset="-128"/>
              <a:cs typeface="Arial" charset="0"/>
            </a:endParaRPr>
          </a:p>
        </p:txBody>
      </p:sp>
      <p:sp>
        <p:nvSpPr>
          <p:cNvPr id="460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z="9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289705-11EA-4617-8E38-EC062E44F974}" type="slidenum">
              <a:rPr lang="it-IT" smtClean="0">
                <a:latin typeface="Arial" charset="0"/>
                <a:ea typeface="ＭＳ Ｐゴシック" pitchFamily="34" charset="-128"/>
                <a:cs typeface="Arial" charset="0"/>
              </a:rPr>
              <a:pPr fontAlgn="base">
                <a:spcBef>
                  <a:spcPct val="0"/>
                </a:spcBef>
                <a:spcAft>
                  <a:spcPct val="0"/>
                </a:spcAft>
              </a:pPr>
              <a:t>21</a:t>
            </a:fld>
            <a:endParaRPr lang="it-IT" smtClean="0">
              <a:latin typeface="Arial" charset="0"/>
              <a:ea typeface="ＭＳ Ｐゴシック" pitchFamily="34" charset="-128"/>
              <a:cs typeface="Arial" charset="0"/>
            </a:endParaRPr>
          </a:p>
        </p:txBody>
      </p:sp>
      <p:sp>
        <p:nvSpPr>
          <p:cNvPr id="49154" name="Segnaposto immagine diapositiva 1"/>
          <p:cNvSpPr>
            <a:spLocks noGrp="1" noRot="1" noChangeAspect="1" noTextEdit="1"/>
          </p:cNvSpPr>
          <p:nvPr>
            <p:ph type="sldImg"/>
          </p:nvPr>
        </p:nvSpPr>
        <p:spPr bwMode="auto">
          <a:xfrm>
            <a:off x="1144588" y="687388"/>
            <a:ext cx="4570412" cy="3427412"/>
          </a:xfrm>
          <a:noFill/>
          <a:ln>
            <a:solidFill>
              <a:srgbClr val="000000"/>
            </a:solidFill>
            <a:miter lim="800000"/>
            <a:headEnd/>
            <a:tailEnd/>
          </a:ln>
        </p:spPr>
      </p:sp>
      <p:sp>
        <p:nvSpPr>
          <p:cNvPr id="49155" name="Segnaposto note 2"/>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9156" name="Segnaposto numero diapositiva 3"/>
          <p:cNvSpPr txBox="1">
            <a:spLocks noGrp="1"/>
          </p:cNvSpPr>
          <p:nvPr/>
        </p:nvSpPr>
        <p:spPr bwMode="auto">
          <a:xfrm>
            <a:off x="3886200" y="8686800"/>
            <a:ext cx="2971800" cy="457200"/>
          </a:xfrm>
          <a:prstGeom prst="rect">
            <a:avLst/>
          </a:prstGeom>
          <a:noFill/>
          <a:ln w="9525">
            <a:noFill/>
            <a:miter lim="800000"/>
            <a:headEnd/>
            <a:tailEnd/>
          </a:ln>
        </p:spPr>
        <p:txBody>
          <a:bodyPr anchor="b"/>
          <a:lstStyle/>
          <a:p>
            <a:pPr algn="r"/>
            <a:fld id="{6B7E737C-9A5D-4148-8568-819B1A08DF7F}" type="slidenum">
              <a:rPr lang="es-ES" sz="1200">
                <a:ea typeface="ＭＳ Ｐゴシック" pitchFamily="34" charset="-128"/>
              </a:rPr>
              <a:pPr algn="r"/>
              <a:t>21</a:t>
            </a:fld>
            <a:endParaRPr lang="es-ES" sz="120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0260465-7D0C-4651-8384-8989D7BD5713}" type="slidenum">
              <a:rPr lang="it-IT" smtClean="0">
                <a:latin typeface="Arial" charset="0"/>
                <a:ea typeface="ＭＳ Ｐゴシック" pitchFamily="34" charset="-128"/>
                <a:cs typeface="Arial" charset="0"/>
              </a:rPr>
              <a:pPr fontAlgn="base">
                <a:spcBef>
                  <a:spcPct val="0"/>
                </a:spcBef>
                <a:spcAft>
                  <a:spcPct val="0"/>
                </a:spcAft>
              </a:pPr>
              <a:t>3</a:t>
            </a:fld>
            <a:endParaRPr lang="it-IT" smtClean="0">
              <a:latin typeface="Arial" charset="0"/>
              <a:ea typeface="ＭＳ Ｐゴシック" pitchFamily="34" charset="-128"/>
              <a:cs typeface="Arial" charset="0"/>
            </a:endParaRPr>
          </a:p>
        </p:txBody>
      </p:sp>
      <p:sp>
        <p:nvSpPr>
          <p:cNvPr id="184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43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n-US" sz="900" smtClean="0">
                <a:solidFill>
                  <a:schemeClr val="bg1"/>
                </a:solidFill>
              </a:rPr>
              <a:t>Il Piano d’Azione OMS 2008-2013 stima che 36 milioni di persone nel mondo muoiono ogni anno per MCNT (63% di tutte le morti).</a:t>
            </a:r>
            <a:endParaRPr lang="it-IT" sz="900" smtClean="0">
              <a:solidFill>
                <a:schemeClr val="bg1"/>
              </a:solidFill>
            </a:endParaRPr>
          </a:p>
          <a:p>
            <a:pPr eaLnBrk="1" hangingPunct="1">
              <a:lnSpc>
                <a:spcPct val="90000"/>
              </a:lnSpc>
              <a:spcBef>
                <a:spcPct val="0"/>
              </a:spcBef>
            </a:pPr>
            <a:r>
              <a:rPr lang="it-IT" sz="1600" smtClean="0">
                <a:solidFill>
                  <a:schemeClr val="tx2"/>
                </a:solidFill>
              </a:rPr>
              <a:t>Si potrebbe pensare che sia sufficiente a</a:t>
            </a:r>
            <a:r>
              <a:rPr lang="it-IT" sz="1000" smtClean="0"/>
              <a:t>vere incidenti d’auto, perdita del lavoro o relazioni rovinate, </a:t>
            </a:r>
            <a:r>
              <a:rPr lang="it-IT" sz="1000" smtClean="0">
                <a:solidFill>
                  <a:srgbClr val="D60093"/>
                </a:solidFill>
              </a:rPr>
              <a:t>per smettere di bere</a:t>
            </a:r>
            <a:r>
              <a:rPr lang="it-IT" sz="1000" smtClean="0"/>
              <a:t>. Aver subito un infarto, </a:t>
            </a:r>
            <a:r>
              <a:rPr lang="it-IT" sz="1000" smtClean="0">
                <a:solidFill>
                  <a:srgbClr val="D60093"/>
                </a:solidFill>
              </a:rPr>
              <a:t>per smettere di fumare</a:t>
            </a:r>
            <a:r>
              <a:rPr lang="it-IT" sz="1000" smtClean="0"/>
              <a:t>. Vedere la propria vita distrutta dalle droghe, </a:t>
            </a:r>
            <a:r>
              <a:rPr lang="it-IT" sz="1000" smtClean="0">
                <a:solidFill>
                  <a:srgbClr val="D60093"/>
                </a:solidFill>
              </a:rPr>
              <a:t>per smettere di farne uso</a:t>
            </a:r>
            <a:r>
              <a:rPr lang="it-IT" sz="1000" smtClean="0"/>
              <a:t>. Vedersi sovrappeso, </a:t>
            </a:r>
            <a:r>
              <a:rPr lang="it-IT" sz="1000" smtClean="0">
                <a:solidFill>
                  <a:srgbClr val="D60093"/>
                </a:solidFill>
              </a:rPr>
              <a:t>per iniziare a fare una dieta</a:t>
            </a:r>
            <a:r>
              <a:rPr lang="it-IT" sz="1000" smtClean="0"/>
              <a:t>. Far fatica a salire le scale, </a:t>
            </a:r>
            <a:r>
              <a:rPr lang="it-IT" sz="1000" smtClean="0">
                <a:solidFill>
                  <a:srgbClr val="D60093"/>
                </a:solidFill>
              </a:rPr>
              <a:t>per iniziare a fare attività motoria con regolarità</a:t>
            </a:r>
            <a:r>
              <a:rPr lang="it-IT" sz="1000" smtClean="0"/>
              <a:t>. Ma non è così…</a:t>
            </a:r>
          </a:p>
          <a:p>
            <a:pPr eaLnBrk="1" hangingPunct="1">
              <a:spcBef>
                <a:spcPct val="0"/>
              </a:spcBef>
            </a:pPr>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546446-DD0C-4E2E-9A92-6805BD3325B2}" type="slidenum">
              <a:rPr lang="it-IT" smtClean="0">
                <a:latin typeface="Arial" charset="0"/>
                <a:ea typeface="ＭＳ Ｐゴシック" pitchFamily="34" charset="-128"/>
                <a:cs typeface="Arial" charset="0"/>
              </a:rPr>
              <a:pPr fontAlgn="base">
                <a:spcBef>
                  <a:spcPct val="0"/>
                </a:spcBef>
                <a:spcAft>
                  <a:spcPct val="0"/>
                </a:spcAft>
              </a:pPr>
              <a:t>4</a:t>
            </a:fld>
            <a:endParaRPr lang="it-IT" smtClean="0">
              <a:latin typeface="Arial" charset="0"/>
              <a:ea typeface="ＭＳ Ｐゴシック" pitchFamily="34" charset="-128"/>
              <a:cs typeface="Arial" charset="0"/>
            </a:endParaRPr>
          </a:p>
        </p:txBody>
      </p:sp>
      <p:sp>
        <p:nvSpPr>
          <p:cNvPr id="204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smtClean="0"/>
              <a:t>La comunicazione è uno scambio bidirezionale. Cum = con  e  Munire = legare, costruire.</a:t>
            </a:r>
          </a:p>
          <a:p>
            <a:pPr eaLnBrk="1" hangingPunct="1">
              <a:spcBef>
                <a:spcPct val="0"/>
              </a:spcBef>
            </a:pPr>
            <a:r>
              <a:rPr lang="it-IT" smtClean="0"/>
              <a:t>L’efficacia della comunicazione aumenta se si costruisce la rete comunicativa.</a:t>
            </a:r>
          </a:p>
          <a:p>
            <a:pPr eaLnBrk="1" hangingPunct="1">
              <a:spcBef>
                <a:spcPct val="0"/>
              </a:spcBef>
            </a:pPr>
            <a:r>
              <a:rPr lang="it-IT" smtClean="0"/>
              <a:t>Un intervento territoriale di comunità serve non per intrappolare, ma</a:t>
            </a:r>
            <a:r>
              <a:rPr lang="it-IT" b="1" smtClean="0"/>
              <a:t> </a:t>
            </a:r>
            <a:r>
              <a:rPr lang="it-IT" smtClean="0"/>
              <a:t>per ascoltare, per sostenere e per facilitare.</a:t>
            </a:r>
          </a:p>
          <a:p>
            <a:pPr eaLnBrk="1" hangingPunct="1">
              <a:spcBef>
                <a:spcPct val="0"/>
              </a:spcBef>
            </a:pPr>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F81AA59-F777-4D66-A420-5FDB62AF3C24}" type="slidenum">
              <a:rPr lang="it-IT" smtClean="0">
                <a:latin typeface="Arial" charset="0"/>
                <a:ea typeface="ＭＳ Ｐゴシック" pitchFamily="34" charset="-128"/>
                <a:cs typeface="Arial" charset="0"/>
              </a:rPr>
              <a:pPr fontAlgn="base">
                <a:spcBef>
                  <a:spcPct val="0"/>
                </a:spcBef>
                <a:spcAft>
                  <a:spcPct val="0"/>
                </a:spcAft>
              </a:pPr>
              <a:t>5</a:t>
            </a:fld>
            <a:endParaRPr lang="it-IT" smtClean="0">
              <a:latin typeface="Arial" charset="0"/>
              <a:ea typeface="ＭＳ Ｐゴシック" pitchFamily="34" charset="-128"/>
              <a:cs typeface="Arial" charset="0"/>
            </a:endParaRPr>
          </a:p>
        </p:txBody>
      </p:sp>
      <p:sp>
        <p:nvSpPr>
          <p:cNvPr id="225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5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pPr>
            <a:r>
              <a:rPr lang="en-US" sz="900" smtClean="0"/>
              <a:t>Ci sono molte ragioni… </a:t>
            </a:r>
          </a:p>
          <a:p>
            <a:pPr marL="685800" lvl="1" indent="-228600" eaLnBrk="1" hangingPunct="1">
              <a:spcBef>
                <a:spcPct val="0"/>
              </a:spcBef>
              <a:buFontTx/>
              <a:buAutoNum type="arabicPeriod"/>
            </a:pPr>
            <a:r>
              <a:rPr lang="en-US" sz="1000" smtClean="0"/>
              <a:t>  Scegliere e</a:t>
            </a:r>
            <a:r>
              <a:rPr lang="en-US" sz="1000" b="1" smtClean="0"/>
              <a:t> </a:t>
            </a:r>
            <a:r>
              <a:rPr lang="en-US" sz="1000" b="1" smtClean="0">
                <a:solidFill>
                  <a:schemeClr val="tx2"/>
                </a:solidFill>
              </a:rPr>
              <a:t>cambiare richiede sforzo</a:t>
            </a:r>
            <a:r>
              <a:rPr lang="en-US" sz="1000" smtClean="0"/>
              <a:t> </a:t>
            </a:r>
            <a:r>
              <a:rPr lang="en-US" sz="1000" b="1" smtClean="0"/>
              <a:t>e disponibilità.</a:t>
            </a:r>
            <a:r>
              <a:rPr lang="en-US" sz="1000" smtClean="0"/>
              <a:t> </a:t>
            </a:r>
          </a:p>
          <a:p>
            <a:pPr marL="685800" lvl="1" indent="-228600" eaLnBrk="1" hangingPunct="1">
              <a:spcBef>
                <a:spcPct val="0"/>
              </a:spcBef>
              <a:buFontTx/>
              <a:buAutoNum type="arabicPeriod"/>
            </a:pPr>
            <a:r>
              <a:rPr lang="en-US" sz="1000" smtClean="0"/>
              <a:t>  Le persone anziane hanno una</a:t>
            </a:r>
            <a:r>
              <a:rPr lang="en-US" sz="1000" b="1" smtClean="0"/>
              <a:t> </a:t>
            </a:r>
            <a:r>
              <a:rPr lang="en-US" sz="1000" b="1" smtClean="0">
                <a:solidFill>
                  <a:schemeClr val="tx2"/>
                </a:solidFill>
              </a:rPr>
              <a:t>limitata quantità di risorse per l’autogestione</a:t>
            </a:r>
            <a:r>
              <a:rPr lang="it-IT" sz="1000" smtClean="0"/>
              <a:t>. Dipende dal livello di autosufficienza </a:t>
            </a:r>
            <a:endParaRPr lang="en-US" sz="1000" smtClean="0"/>
          </a:p>
          <a:p>
            <a:pPr marL="685800" lvl="1" indent="-228600" eaLnBrk="1" hangingPunct="1">
              <a:spcBef>
                <a:spcPct val="0"/>
              </a:spcBef>
            </a:pPr>
            <a:r>
              <a:rPr lang="en-US" sz="1000" smtClean="0"/>
              <a:t>3.  Può essere </a:t>
            </a:r>
            <a:r>
              <a:rPr lang="en-US" sz="1000" b="1" smtClean="0">
                <a:solidFill>
                  <a:schemeClr val="tx2"/>
                </a:solidFill>
              </a:rPr>
              <a:t>difficile modificare un</a:t>
            </a:r>
            <a:r>
              <a:rPr lang="it-IT" sz="1000" b="1" smtClean="0">
                <a:solidFill>
                  <a:schemeClr val="tx2"/>
                </a:solidFill>
              </a:rPr>
              <a:t>’abitudine consolidata negli anni e riuscire a </a:t>
            </a:r>
            <a:r>
              <a:rPr lang="en-US" sz="1000" b="1" smtClean="0">
                <a:solidFill>
                  <a:schemeClr val="tx2"/>
                </a:solidFill>
              </a:rPr>
              <a:t>distinguere cosa si deve accettare e cosa si deve cambiare…</a:t>
            </a:r>
          </a:p>
          <a:p>
            <a:pPr marL="685800" lvl="1" indent="-228600" eaLnBrk="1" hangingPunct="1">
              <a:spcBef>
                <a:spcPct val="0"/>
              </a:spcBef>
            </a:pPr>
            <a:r>
              <a:rPr lang="en-US" sz="1000" smtClean="0"/>
              <a:t>4.  </a:t>
            </a:r>
            <a:r>
              <a:rPr lang="en-US" sz="1000" b="1" smtClean="0">
                <a:solidFill>
                  <a:schemeClr val="tx2"/>
                </a:solidFill>
              </a:rPr>
              <a:t>La maggior parte degli interventi con gli anziani a volte non si preo</a:t>
            </a:r>
            <a:r>
              <a:rPr lang="it-IT" sz="1000" b="1" smtClean="0">
                <a:solidFill>
                  <a:schemeClr val="tx2"/>
                </a:solidFill>
              </a:rPr>
              <a:t>ccupa di </a:t>
            </a:r>
            <a:r>
              <a:rPr lang="en-US" sz="1000" b="1" smtClean="0">
                <a:solidFill>
                  <a:schemeClr val="tx2"/>
                </a:solidFill>
              </a:rPr>
              <a:t>incorporare aspetti motivazionali</a:t>
            </a:r>
            <a:r>
              <a:rPr lang="en-US" sz="1000" smtClean="0"/>
              <a:t> che aiutano nelle scelte e nei cambiament</a:t>
            </a:r>
            <a:r>
              <a:rPr lang="it-IT" sz="1000" smtClean="0"/>
              <a:t>i per la promozione della salute.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E92E40B-570B-4CAB-BF85-39F456B4CB7D}" type="slidenum">
              <a:rPr lang="it-IT" smtClean="0">
                <a:latin typeface="Arial" charset="0"/>
                <a:ea typeface="ＭＳ Ｐゴシック" pitchFamily="34" charset="-128"/>
                <a:cs typeface="Arial" charset="0"/>
              </a:rPr>
              <a:pPr fontAlgn="base">
                <a:spcBef>
                  <a:spcPct val="0"/>
                </a:spcBef>
                <a:spcAft>
                  <a:spcPct val="0"/>
                </a:spcAft>
              </a:pPr>
              <a:t>6</a:t>
            </a:fld>
            <a:endParaRPr lang="it-IT" smtClean="0">
              <a:latin typeface="Arial" charset="0"/>
              <a:ea typeface="ＭＳ Ｐゴシック" pitchFamily="34" charset="-128"/>
              <a:cs typeface="Arial" charset="0"/>
            </a:endParaRPr>
          </a:p>
        </p:txBody>
      </p:sp>
      <p:sp>
        <p:nvSpPr>
          <p:cNvPr id="2457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457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lgn="just" eaLnBrk="1" hangingPunct="1">
              <a:lnSpc>
                <a:spcPct val="120000"/>
              </a:lnSpc>
              <a:spcBef>
                <a:spcPts val="600"/>
              </a:spcBef>
              <a:buClr>
                <a:schemeClr val="accent1"/>
              </a:buClr>
              <a:buSzPct val="80000"/>
              <a:buFont typeface="Wingdings" pitchFamily="2" charset="2"/>
              <a:buNone/>
            </a:pPr>
            <a:r>
              <a:rPr lang="it-IT" sz="900" b="1" smtClean="0">
                <a:solidFill>
                  <a:srgbClr val="D60093"/>
                </a:solidFill>
              </a:rPr>
              <a:t>La disponibilità al cambiamento</a:t>
            </a:r>
            <a:r>
              <a:rPr lang="it-IT" sz="900" b="1" i="1" smtClean="0">
                <a:solidFill>
                  <a:schemeClr val="tx2"/>
                </a:solidFill>
              </a:rPr>
              <a:t> </a:t>
            </a:r>
            <a:r>
              <a:rPr lang="it-IT" sz="900" b="1" smtClean="0">
                <a:solidFill>
                  <a:srgbClr val="D60093"/>
                </a:solidFill>
              </a:rPr>
              <a:t>non è immutabile nel tempo, nè è un tratto di personalità</a:t>
            </a:r>
            <a:r>
              <a:rPr lang="it-IT" sz="900" smtClean="0"/>
              <a:t>, </a:t>
            </a:r>
            <a:r>
              <a:rPr lang="it-IT" sz="900" b="1" smtClean="0"/>
              <a:t>ma al contrario si modifica secondo fasi o stadi riconoscibili e modificabili nella loro evoluzione</a:t>
            </a:r>
            <a:r>
              <a:rPr lang="it-IT" sz="900" smtClean="0"/>
              <a:t>.</a:t>
            </a:r>
          </a:p>
          <a:p>
            <a:pPr eaLnBrk="1" hangingPunct="1">
              <a:spcBef>
                <a:spcPct val="0"/>
              </a:spcBef>
            </a:pPr>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0C31B15-8B50-4842-8F7A-1D4AC01D41B1}" type="slidenum">
              <a:rPr lang="it-IT" smtClean="0">
                <a:latin typeface="Arial" charset="0"/>
                <a:ea typeface="ＭＳ Ｐゴシック" pitchFamily="34" charset="-128"/>
                <a:cs typeface="Arial" charset="0"/>
              </a:rPr>
              <a:pPr fontAlgn="base">
                <a:spcBef>
                  <a:spcPct val="0"/>
                </a:spcBef>
                <a:spcAft>
                  <a:spcPct val="0"/>
                </a:spcAft>
              </a:pPr>
              <a:t>7</a:t>
            </a:fld>
            <a:endParaRPr lang="it-IT" smtClean="0">
              <a:latin typeface="Arial" charset="0"/>
              <a:ea typeface="ＭＳ Ｐゴシック" pitchFamily="34" charset="-128"/>
              <a:cs typeface="Arial" charset="0"/>
            </a:endParaRPr>
          </a:p>
        </p:txBody>
      </p:sp>
      <p:sp>
        <p:nvSpPr>
          <p:cNvPr id="2662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62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buFont typeface="Wingdings" pitchFamily="2" charset="2"/>
              <a:buNone/>
            </a:pPr>
            <a:r>
              <a:rPr lang="it-IT" sz="1000" b="1" smtClean="0">
                <a:solidFill>
                  <a:srgbClr val="D60093"/>
                </a:solidFill>
              </a:rPr>
              <a:t>L’importanza </a:t>
            </a:r>
            <a:r>
              <a:rPr lang="it-IT" sz="1000" smtClean="0">
                <a:solidFill>
                  <a:srgbClr val="D60093"/>
                </a:solidFill>
              </a:rPr>
              <a:t>fa riferimento al conflitto che la persona può avvertire tra alcuni aspetti che caratterizzano la sua vita da un lato e i valori personali, le difficoltà e le aspettative dall’altra. Più è forte la discrepanza e maggiore sarà il disagio percepito dalla persona e di conseguenza l’importanza di attuare un cambiamento.</a:t>
            </a:r>
          </a:p>
          <a:p>
            <a:pPr algn="just" eaLnBrk="1" hangingPunct="1">
              <a:spcBef>
                <a:spcPct val="0"/>
              </a:spcBef>
              <a:buFont typeface="Wingdings" pitchFamily="2" charset="2"/>
              <a:buNone/>
            </a:pPr>
            <a:r>
              <a:rPr lang="it-IT" sz="1000" b="1" smtClean="0">
                <a:solidFill>
                  <a:srgbClr val="D60093"/>
                </a:solidFill>
              </a:rPr>
              <a:t>La fiducia</a:t>
            </a:r>
            <a:r>
              <a:rPr lang="it-IT" sz="1000" smtClean="0">
                <a:solidFill>
                  <a:srgbClr val="D60093"/>
                </a:solidFill>
              </a:rPr>
              <a:t> corrisponde al concetto di autoefficacia (Bandura) che una persona ha nella propria capacità di mettere in atto le azioni necessarie per raggiungere il cambiamento.</a:t>
            </a:r>
            <a:endParaRPr lang="it-IT" sz="1000" b="1" smtClean="0">
              <a:solidFill>
                <a:srgbClr val="D60093"/>
              </a:solidFill>
            </a:endParaRPr>
          </a:p>
          <a:p>
            <a:pPr algn="just" eaLnBrk="1" hangingPunct="1">
              <a:spcBef>
                <a:spcPct val="0"/>
              </a:spcBef>
              <a:buFont typeface="Wingdings" pitchFamily="2" charset="2"/>
              <a:buNone/>
            </a:pPr>
            <a:r>
              <a:rPr lang="it-IT" sz="1000" b="1" smtClean="0">
                <a:solidFill>
                  <a:srgbClr val="D60093"/>
                </a:solidFill>
              </a:rPr>
              <a:t>Disponibilità al cambiamento</a:t>
            </a:r>
            <a:r>
              <a:rPr lang="it-IT" sz="1000" smtClean="0">
                <a:solidFill>
                  <a:schemeClr val="tx2"/>
                </a:solidFill>
              </a:rPr>
              <a:t>: </a:t>
            </a:r>
            <a:r>
              <a:rPr lang="it-IT" sz="1000" smtClean="0"/>
              <a:t>Il grado di riconoscimento del problema, di volontà di modificare un comportamento o prendere una decisione (Prochaska e Di Clemente, 1986)</a:t>
            </a:r>
          </a:p>
          <a:p>
            <a:pPr algn="just" eaLnBrk="1" hangingPunct="1">
              <a:spcBef>
                <a:spcPct val="0"/>
              </a:spcBef>
              <a:buFont typeface="Wingdings" pitchFamily="2" charset="2"/>
              <a:buNone/>
            </a:pPr>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9D5B60-23C4-4047-8588-212F692CEE0F}" type="slidenum">
              <a:rPr lang="it-IT" smtClean="0">
                <a:latin typeface="Arial" charset="0"/>
                <a:ea typeface="ＭＳ Ｐゴシック" pitchFamily="34" charset="-128"/>
                <a:cs typeface="Arial" charset="0"/>
              </a:rPr>
              <a:pPr fontAlgn="base">
                <a:spcBef>
                  <a:spcPct val="0"/>
                </a:spcBef>
                <a:spcAft>
                  <a:spcPct val="0"/>
                </a:spcAft>
              </a:pPr>
              <a:t>8</a:t>
            </a:fld>
            <a:endParaRPr lang="it-IT" smtClean="0">
              <a:latin typeface="Arial" charset="0"/>
              <a:ea typeface="ＭＳ Ｐゴシック" pitchFamily="34" charset="-128"/>
              <a:cs typeface="Arial" charset="0"/>
            </a:endParaRPr>
          </a:p>
        </p:txBody>
      </p:sp>
      <p:sp>
        <p:nvSpPr>
          <p:cNvPr id="2867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F4D342CC-12AB-46D5-90D5-CA0FF00FF09F}" type="slidenum">
              <a:rPr lang="es-ES" sz="1200">
                <a:ea typeface="ＭＳ Ｐゴシック" pitchFamily="34" charset="-128"/>
              </a:rPr>
              <a:pPr algn="r"/>
              <a:t>8</a:t>
            </a:fld>
            <a:endParaRPr lang="es-ES" sz="1200">
              <a:ea typeface="ＭＳ Ｐゴシック" pitchFamily="34" charset="-128"/>
            </a:endParaRPr>
          </a:p>
        </p:txBody>
      </p:sp>
      <p:sp>
        <p:nvSpPr>
          <p:cNvPr id="28675" name="Rectangle 2"/>
          <p:cNvSpPr>
            <a:spLocks noGrp="1" noRot="1" noChangeAspect="1" noChangeArrowheads="1" noTextEdit="1"/>
          </p:cNvSpPr>
          <p:nvPr>
            <p:ph type="sldImg"/>
          </p:nvPr>
        </p:nvSpPr>
        <p:spPr bwMode="auto">
          <a:xfrm>
            <a:off x="1144588" y="687388"/>
            <a:ext cx="4570412" cy="3427412"/>
          </a:xfrm>
          <a:noFill/>
          <a:ln>
            <a:solidFill>
              <a:srgbClr val="000000"/>
            </a:solidFill>
            <a:miter lim="800000"/>
            <a:headEnd/>
            <a:tailEnd/>
          </a:ln>
        </p:spPr>
      </p:sp>
      <p:sp>
        <p:nvSpPr>
          <p:cNvPr id="28676"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r>
              <a:rPr lang="it-IT" sz="1000" smtClean="0"/>
              <a:t>Nel 1° stadio, di precontemplazione, la persona non ha ancora preso in considerazione l’idea di cambiare o non lo vuole o sente di non avere le capacità per farlo. Rispetto al cambiamento viene definita normalmente NON PRONTA.</a:t>
            </a:r>
          </a:p>
          <a:p>
            <a:pPr eaLnBrk="1" hangingPunct="1">
              <a:spcBef>
                <a:spcPct val="0"/>
              </a:spcBef>
            </a:pPr>
            <a:r>
              <a:rPr lang="it-IT" sz="1000" b="1" smtClean="0"/>
              <a:t>Nel 2° stadio, di contemplazione,</a:t>
            </a:r>
            <a:r>
              <a:rPr lang="it-IT" sz="1000" smtClean="0"/>
              <a:t> la persona comincia ad avere una parziale consapevolezza del problema ed il suo comportamento è caratterizzato dall’ambivalenza: da una parte vorrebbe cambiare, dall’altra non riesce a farlo. Oscilla tra i motivi per lasciare stabile la situazione e le ragioni per cambiare. Rispetto al cambiamento si presenta INDECISA.</a:t>
            </a:r>
          </a:p>
          <a:p>
            <a:pPr eaLnBrk="1" hangingPunct="1">
              <a:spcBef>
                <a:spcPct val="0"/>
              </a:spcBef>
            </a:pPr>
            <a:r>
              <a:rPr lang="it-IT" sz="1000" b="1" smtClean="0"/>
              <a:t>Nel 3° stadio, di determinazione o preparazione,</a:t>
            </a:r>
            <a:r>
              <a:rPr lang="it-IT" sz="1000" smtClean="0"/>
              <a:t> la persona progetta di mettere in atto un cambiamento e prende in considerazione cosa fare concretamente e quali strategie attuare. Rispetto al cambiamento si presenta PRONTA.</a:t>
            </a:r>
          </a:p>
          <a:p>
            <a:pPr eaLnBrk="1" hangingPunct="1">
              <a:spcBef>
                <a:spcPct val="0"/>
              </a:spcBef>
            </a:pPr>
            <a:r>
              <a:rPr lang="it-IT" sz="1000" b="1" smtClean="0"/>
              <a:t>Nel 4° stadio, dell’azione, </a:t>
            </a:r>
            <a:r>
              <a:rPr lang="it-IT" sz="1000" smtClean="0"/>
              <a:t>la persona mette in pratica i propri propositi di cambiamento attraverso le strategie pensate. Si attiva ma non ha ancora raggiunto una condizione di stabilità. Il nuovo comportamento non è ancora entrato a far parte delle sue abitudini. </a:t>
            </a:r>
          </a:p>
          <a:p>
            <a:pPr eaLnBrk="1" hangingPunct="1">
              <a:spcBef>
                <a:spcPct val="0"/>
              </a:spcBef>
            </a:pPr>
            <a:r>
              <a:rPr lang="it-IT" sz="1000" b="1" smtClean="0"/>
              <a:t>Nel 5° stadio, di mantenimento, </a:t>
            </a:r>
            <a:r>
              <a:rPr lang="it-IT" sz="1000" smtClean="0"/>
              <a:t>la persona ha raggiunto l’obiettivo di cambiamento iniziale e sta attivamente lavorando per mantenere i risultati ottenuti.</a:t>
            </a:r>
          </a:p>
          <a:p>
            <a:pPr eaLnBrk="1" hangingPunct="1">
              <a:spcBef>
                <a:spcPct val="0"/>
              </a:spcBef>
            </a:pPr>
            <a:r>
              <a:rPr lang="it-IT" sz="1000" smtClean="0"/>
              <a:t>Dallo stadio del mantenimento la persona può scivolare nell’uscita definitiva dal problema (abbandonare definitivamente il comportamento non salutare), oppure può sviluppare un rischio di ricaduta che rappresenta la sesta e ultima fase del cambiamento previsto.</a:t>
            </a:r>
          </a:p>
          <a:p>
            <a:pPr eaLnBrk="1" hangingPunct="1">
              <a:spcBef>
                <a:spcPct val="0"/>
              </a:spcBef>
            </a:pPr>
            <a:r>
              <a:rPr lang="it-IT" sz="1000" b="1" smtClean="0"/>
              <a:t>Nel 6° stadio, della ricaduta,</a:t>
            </a:r>
            <a:r>
              <a:rPr lang="it-IT" sz="1000" smtClean="0"/>
              <a:t> la persona sperimenta un ritorno ai comportamenti dannosi per la salute.</a:t>
            </a:r>
            <a:endParaRPr lang="it-IT" sz="1000" b="1"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163EA12-9981-49C0-B5DB-3B4E1B5AC68A}" type="slidenum">
              <a:rPr lang="it-IT" smtClean="0">
                <a:latin typeface="Arial" charset="0"/>
                <a:ea typeface="ＭＳ Ｐゴシック" pitchFamily="34" charset="-128"/>
                <a:cs typeface="Arial" charset="0"/>
              </a:rPr>
              <a:pPr fontAlgn="base">
                <a:spcBef>
                  <a:spcPct val="0"/>
                </a:spcBef>
                <a:spcAft>
                  <a:spcPct val="0"/>
                </a:spcAft>
              </a:pPr>
              <a:t>9</a:t>
            </a:fld>
            <a:endParaRPr lang="it-IT" smtClean="0">
              <a:latin typeface="Arial" charset="0"/>
              <a:ea typeface="ＭＳ Ｐゴシック" pitchFamily="34" charset="-128"/>
              <a:cs typeface="Arial" charset="0"/>
            </a:endParaRPr>
          </a:p>
        </p:txBody>
      </p:sp>
      <p:sp>
        <p:nvSpPr>
          <p:cNvPr id="30722"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7D1B7A32-5D95-406F-8DCC-8091039CCE8A}" type="slidenum">
              <a:rPr lang="es-ES" sz="1200">
                <a:ea typeface="ＭＳ Ｐゴシック" pitchFamily="34" charset="-128"/>
              </a:rPr>
              <a:pPr algn="r"/>
              <a:t>9</a:t>
            </a:fld>
            <a:endParaRPr lang="es-ES" sz="1200">
              <a:ea typeface="ＭＳ Ｐゴシック" pitchFamily="34" charset="-128"/>
            </a:endParaRPr>
          </a:p>
        </p:txBody>
      </p:sp>
      <p:sp>
        <p:nvSpPr>
          <p:cNvPr id="30723" name="Rectangle 2"/>
          <p:cNvSpPr>
            <a:spLocks noGrp="1" noRot="1" noChangeAspect="1" noChangeArrowheads="1" noTextEdit="1"/>
          </p:cNvSpPr>
          <p:nvPr>
            <p:ph type="sldImg"/>
          </p:nvPr>
        </p:nvSpPr>
        <p:spPr bwMode="auto">
          <a:xfrm>
            <a:off x="1144588" y="687388"/>
            <a:ext cx="4570412" cy="3427412"/>
          </a:xfrm>
          <a:noFill/>
          <a:ln>
            <a:solidFill>
              <a:srgbClr val="000000"/>
            </a:solidFill>
            <a:miter lim="800000"/>
            <a:headEnd/>
            <a:tailEnd/>
          </a:ln>
        </p:spPr>
      </p:sp>
      <p:sp>
        <p:nvSpPr>
          <p:cNvPr id="30724"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endParaRPr lang="it-IT"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B990B13-DF66-4A47-88E2-1B93D4F48592}" type="slidenum">
              <a:rPr lang="it-IT" smtClean="0">
                <a:latin typeface="Arial" charset="0"/>
                <a:ea typeface="ＭＳ Ｐゴシック" pitchFamily="34" charset="-128"/>
                <a:cs typeface="Arial" charset="0"/>
              </a:rPr>
              <a:pPr fontAlgn="base">
                <a:spcBef>
                  <a:spcPct val="0"/>
                </a:spcBef>
                <a:spcAft>
                  <a:spcPct val="0"/>
                </a:spcAft>
              </a:pPr>
              <a:t>10</a:t>
            </a:fld>
            <a:endParaRPr lang="it-IT" smtClean="0">
              <a:latin typeface="Arial" charset="0"/>
              <a:ea typeface="ＭＳ Ｐゴシック" pitchFamily="34" charset="-128"/>
              <a:cs typeface="Arial" charset="0"/>
            </a:endParaRPr>
          </a:p>
        </p:txBody>
      </p:sp>
      <p:sp>
        <p:nvSpPr>
          <p:cNvPr id="3277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9221BDC9-B47F-4DAA-B9CD-81F526B44D92}" type="slidenum">
              <a:rPr lang="es-ES" sz="1200">
                <a:ea typeface="ＭＳ Ｐゴシック" pitchFamily="34" charset="-128"/>
              </a:rPr>
              <a:pPr algn="r"/>
              <a:t>10</a:t>
            </a:fld>
            <a:endParaRPr lang="es-ES" sz="1200">
              <a:ea typeface="ＭＳ Ｐゴシック" pitchFamily="34" charset="-128"/>
            </a:endParaRPr>
          </a:p>
        </p:txBody>
      </p:sp>
      <p:sp>
        <p:nvSpPr>
          <p:cNvPr id="32771" name="Rectangle 2"/>
          <p:cNvSpPr>
            <a:spLocks noGrp="1" noRot="1" noChangeAspect="1" noChangeArrowheads="1" noTextEdit="1"/>
          </p:cNvSpPr>
          <p:nvPr>
            <p:ph type="sldImg"/>
          </p:nvPr>
        </p:nvSpPr>
        <p:spPr bwMode="auto">
          <a:xfrm>
            <a:off x="1144588" y="687388"/>
            <a:ext cx="4570412" cy="3427412"/>
          </a:xfrm>
          <a:noFill/>
          <a:ln>
            <a:solidFill>
              <a:srgbClr val="000000"/>
            </a:solidFill>
            <a:miter lim="800000"/>
            <a:headEnd/>
            <a:tailEnd/>
          </a:ln>
        </p:spPr>
      </p:sp>
      <p:sp>
        <p:nvSpPr>
          <p:cNvPr id="32772"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927993E0-C43E-4010-AC70-A9752D46B815}" type="datetimeFigureOut">
              <a:rPr lang="it-IT"/>
              <a:pPr>
                <a:defRPr/>
              </a:pPr>
              <a:t>01/06/2016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6505CCBA-4648-46CD-999D-FBFA40D3B1E1}"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070B1149-72A9-4728-88C9-266DB8B23D98}" type="datetimeFigureOut">
              <a:rPr lang="it-IT"/>
              <a:pPr>
                <a:defRPr/>
              </a:pPr>
              <a:t>01/06/2016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9BB8DD48-DF04-41ED-940C-05132DD2F032}"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1C7D238C-9BB9-4808-A90E-0FBB444B0AFC}" type="datetimeFigureOut">
              <a:rPr lang="it-IT"/>
              <a:pPr>
                <a:defRPr/>
              </a:pPr>
              <a:t>01/06/2016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C802CFC9-FB03-49ED-A244-F4E13344A6CD}"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AB844132-2B9F-4B83-BF6E-AAD876CA6EE4}" type="datetimeFigureOut">
              <a:rPr lang="it-IT"/>
              <a:pPr>
                <a:defRPr/>
              </a:pPr>
              <a:t>01/06/2016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2FE3AD93-C03D-4D2E-8401-EDF76234E709}"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lvl1pPr>
              <a:defRPr/>
            </a:lvl1pPr>
          </a:lstStyle>
          <a:p>
            <a:pPr>
              <a:defRPr/>
            </a:pPr>
            <a:fld id="{71A02949-90C3-4035-BA7F-9A2798C79EBC}" type="datetimeFigureOut">
              <a:rPr lang="it-IT"/>
              <a:pPr>
                <a:defRPr/>
              </a:pPr>
              <a:t>01/06/2016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338F69C8-7D0B-470B-B684-9ADE02FD857B}"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AC58DBC5-827B-422E-B88C-8DD345E71FDD}" type="datetimeFigureOut">
              <a:rPr lang="it-IT"/>
              <a:pPr>
                <a:defRPr/>
              </a:pPr>
              <a:t>01/06/2016</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D82AA8BA-32F4-4770-BF0E-A91B35300518}"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AA1E49AF-D89E-4077-AF9C-60F0802491D0}" type="datetimeFigureOut">
              <a:rPr lang="it-IT"/>
              <a:pPr>
                <a:defRPr/>
              </a:pPr>
              <a:t>01/06/2016</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0F69C453-A968-4941-B181-1B95ABE5E33A}"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3"/>
          <p:cNvSpPr>
            <a:spLocks noGrp="1"/>
          </p:cNvSpPr>
          <p:nvPr>
            <p:ph type="dt" sz="half" idx="10"/>
          </p:nvPr>
        </p:nvSpPr>
        <p:spPr/>
        <p:txBody>
          <a:bodyPr/>
          <a:lstStyle>
            <a:lvl1pPr>
              <a:defRPr/>
            </a:lvl1pPr>
          </a:lstStyle>
          <a:p>
            <a:pPr>
              <a:defRPr/>
            </a:pPr>
            <a:fld id="{B5884150-0113-4E15-B518-45C3A2FF476B}" type="datetimeFigureOut">
              <a:rPr lang="it-IT"/>
              <a:pPr>
                <a:defRPr/>
              </a:pPr>
              <a:t>01/06/2016</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38771C47-7CB4-4CDC-9BFC-04F8FEF793F6}"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2A863FAE-0149-45CB-ABA7-CC1CD27ECF4F}" type="datetimeFigureOut">
              <a:rPr lang="it-IT"/>
              <a:pPr>
                <a:defRPr/>
              </a:pPr>
              <a:t>01/06/2016</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775B0B4A-94F3-4801-8A30-4D0C91C83942}"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3"/>
          <p:cNvSpPr>
            <a:spLocks noGrp="1"/>
          </p:cNvSpPr>
          <p:nvPr>
            <p:ph type="dt" sz="half" idx="10"/>
          </p:nvPr>
        </p:nvSpPr>
        <p:spPr/>
        <p:txBody>
          <a:bodyPr/>
          <a:lstStyle>
            <a:lvl1pPr>
              <a:defRPr/>
            </a:lvl1pPr>
          </a:lstStyle>
          <a:p>
            <a:pPr>
              <a:defRPr/>
            </a:pPr>
            <a:fld id="{AC709B02-FD4F-4EB1-9EF0-4AC8B3626B4C}" type="datetimeFigureOut">
              <a:rPr lang="it-IT"/>
              <a:pPr>
                <a:defRPr/>
              </a:pPr>
              <a:t>01/06/2016</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9B94F739-205A-4099-99E3-3216D151458F}"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3"/>
          <p:cNvSpPr>
            <a:spLocks noGrp="1"/>
          </p:cNvSpPr>
          <p:nvPr>
            <p:ph type="dt" sz="half" idx="10"/>
          </p:nvPr>
        </p:nvSpPr>
        <p:spPr/>
        <p:txBody>
          <a:bodyPr/>
          <a:lstStyle>
            <a:lvl1pPr>
              <a:defRPr/>
            </a:lvl1pPr>
          </a:lstStyle>
          <a:p>
            <a:pPr>
              <a:defRPr/>
            </a:pPr>
            <a:fld id="{0FEAC02E-50CE-400E-945A-30401498F0BC}" type="datetimeFigureOut">
              <a:rPr lang="it-IT"/>
              <a:pPr>
                <a:defRPr/>
              </a:pPr>
              <a:t>01/06/2016</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063CDCAF-0D1E-474F-B3FF-4336ED71EE83}"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stile</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4E69D43-7B6E-4D32-9605-3E522E0A6156}" type="datetimeFigureOut">
              <a:rPr lang="it-IT"/>
              <a:pPr>
                <a:defRPr/>
              </a:pPr>
              <a:t>01/06/2016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B3BE506-5CE5-4708-9F29-3BAC965813C6}"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emf"/><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Titolo 1"/>
          <p:cNvSpPr>
            <a:spLocks noGrp="1"/>
          </p:cNvSpPr>
          <p:nvPr>
            <p:ph type="ctrTitle"/>
          </p:nvPr>
        </p:nvSpPr>
        <p:spPr>
          <a:xfrm>
            <a:off x="850900" y="127000"/>
            <a:ext cx="7772400" cy="2749550"/>
          </a:xfrm>
        </p:spPr>
        <p:txBody>
          <a:bodyPr/>
          <a:lstStyle/>
          <a:p>
            <a:pPr eaLnBrk="1" hangingPunct="1"/>
            <a:r>
              <a:rPr lang="it-IT" smtClean="0">
                <a:solidFill>
                  <a:schemeClr val="bg1"/>
                </a:solidFill>
                <a:cs typeface="Arial" charset="0"/>
              </a:rPr>
              <a:t>1. LA FIGURA DEL CAREGIVER</a:t>
            </a:r>
            <a:endParaRPr lang="it-IT" smtClean="0">
              <a:cs typeface="Arial" charset="0"/>
            </a:endParaRPr>
          </a:p>
        </p:txBody>
      </p:sp>
      <p:sp>
        <p:nvSpPr>
          <p:cNvPr id="14339" name="Sottotitolo 2"/>
          <p:cNvSpPr>
            <a:spLocks noGrp="1"/>
          </p:cNvSpPr>
          <p:nvPr>
            <p:ph type="subTitle" idx="1"/>
          </p:nvPr>
        </p:nvSpPr>
        <p:spPr>
          <a:xfrm>
            <a:off x="1371600" y="2717800"/>
            <a:ext cx="6400800" cy="1003300"/>
          </a:xfrm>
        </p:spPr>
        <p:txBody>
          <a:bodyPr/>
          <a:lstStyle/>
          <a:p>
            <a:pPr eaLnBrk="1" hangingPunct="1">
              <a:lnSpc>
                <a:spcPct val="90000"/>
              </a:lnSpc>
            </a:pPr>
            <a:r>
              <a:rPr lang="it-IT" smtClean="0">
                <a:solidFill>
                  <a:schemeClr val="bg1"/>
                </a:solidFill>
                <a:cs typeface="Arial" charset="0"/>
              </a:rPr>
              <a:t>DAL SOSTEGNO AL COUNSELING MOTIVAZIONALE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idx="4294967295"/>
          </p:nvPr>
        </p:nvSpPr>
        <p:spPr>
          <a:xfrm>
            <a:off x="288925" y="44450"/>
            <a:ext cx="8675688" cy="576263"/>
          </a:xfrm>
        </p:spPr>
        <p:txBody>
          <a:bodyPr/>
          <a:lstStyle/>
          <a:p>
            <a:pPr eaLnBrk="1" hangingPunct="1"/>
            <a:r>
              <a:rPr lang="en-GB" sz="2800" b="1" smtClean="0">
                <a:solidFill>
                  <a:srgbClr val="009EFF"/>
                </a:solidFill>
              </a:rPr>
              <a:t>Stadi di cambiamento e obiettivi del caregiver</a:t>
            </a:r>
            <a:endParaRPr lang="es-ES" sz="2800" b="1" smtClean="0">
              <a:solidFill>
                <a:srgbClr val="009EFF"/>
              </a:solidFill>
            </a:endParaRPr>
          </a:p>
        </p:txBody>
      </p:sp>
      <p:graphicFrame>
        <p:nvGraphicFramePr>
          <p:cNvPr id="29752" name="Group 56"/>
          <p:cNvGraphicFramePr>
            <a:graphicFrameLocks noGrp="1"/>
          </p:cNvGraphicFramePr>
          <p:nvPr/>
        </p:nvGraphicFramePr>
        <p:xfrm>
          <a:off x="128588" y="750888"/>
          <a:ext cx="8964612" cy="6107112"/>
        </p:xfrm>
        <a:graphic>
          <a:graphicData uri="http://schemas.openxmlformats.org/drawingml/2006/table">
            <a:tbl>
              <a:tblPr/>
              <a:tblGrid>
                <a:gridCol w="2764089"/>
                <a:gridCol w="1847396"/>
                <a:gridCol w="4353128"/>
              </a:tblGrid>
              <a:tr h="4016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1" i="0" u="none" strike="noStrike" cap="none" normalizeH="0" baseline="0" dirty="0">
                          <a:ln>
                            <a:noFill/>
                          </a:ln>
                          <a:solidFill>
                            <a:schemeClr val="bg1">
                              <a:lumMod val="50000"/>
                            </a:schemeClr>
                          </a:solidFill>
                          <a:effectLst/>
                          <a:latin typeface="Arial" charset="0"/>
                          <a:ea typeface="ＭＳ Ｐゴシック" charset="0"/>
                        </a:rPr>
                        <a:t>Stadi</a:t>
                      </a:r>
                      <a:r>
                        <a:rPr kumimoji="0" lang="it-IT" sz="1800" b="0" i="0" u="none" strike="noStrike" cap="none" normalizeH="0" baseline="0" dirty="0">
                          <a:ln>
                            <a:noFill/>
                          </a:ln>
                          <a:solidFill>
                            <a:schemeClr val="bg1">
                              <a:lumMod val="50000"/>
                            </a:schemeClr>
                          </a:solidFill>
                          <a:effectLst/>
                          <a:latin typeface="Arial" charset="0"/>
                          <a:ea typeface="ＭＳ Ｐゴシック" charset="0"/>
                        </a:rPr>
                        <a:t> </a:t>
                      </a:r>
                    </a:p>
                  </a:txBody>
                  <a:tcPr marT="45715" marB="4571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1" i="0" u="none" strike="noStrike" cap="none" normalizeH="0" baseline="0" dirty="0">
                          <a:ln>
                            <a:noFill/>
                          </a:ln>
                          <a:solidFill>
                            <a:schemeClr val="bg1">
                              <a:lumMod val="50000"/>
                            </a:schemeClr>
                          </a:solidFill>
                          <a:effectLst/>
                          <a:latin typeface="Arial" charset="0"/>
                          <a:ea typeface="ＭＳ Ｐゴシック" charset="0"/>
                        </a:rPr>
                        <a:t>Caratteristiche</a:t>
                      </a:r>
                      <a:r>
                        <a:rPr kumimoji="0" lang="it-IT" sz="1800" b="0" i="0" u="none" strike="noStrike" cap="none" normalizeH="0" baseline="0" dirty="0">
                          <a:ln>
                            <a:noFill/>
                          </a:ln>
                          <a:solidFill>
                            <a:schemeClr val="bg1">
                              <a:lumMod val="50000"/>
                            </a:schemeClr>
                          </a:solidFill>
                          <a:effectLst/>
                          <a:latin typeface="Arial" charset="0"/>
                          <a:ea typeface="ＭＳ Ｐゴシック" charset="0"/>
                        </a:rPr>
                        <a:t> </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1" i="0" u="none" strike="noStrike" cap="none" normalizeH="0" baseline="0" dirty="0">
                          <a:ln>
                            <a:noFill/>
                          </a:ln>
                          <a:solidFill>
                            <a:schemeClr val="bg1">
                              <a:lumMod val="50000"/>
                            </a:schemeClr>
                          </a:solidFill>
                          <a:effectLst/>
                          <a:latin typeface="Arial" charset="0"/>
                          <a:ea typeface="ＭＳ Ｐゴシック" charset="0"/>
                        </a:rPr>
                        <a:t>Obiettivo del </a:t>
                      </a:r>
                      <a:r>
                        <a:rPr kumimoji="0" lang="it-IT" sz="1800" b="1" i="0" u="none" strike="noStrike" cap="none" normalizeH="0" baseline="0" dirty="0" err="1">
                          <a:ln>
                            <a:noFill/>
                          </a:ln>
                          <a:solidFill>
                            <a:schemeClr val="bg1">
                              <a:lumMod val="50000"/>
                            </a:schemeClr>
                          </a:solidFill>
                          <a:effectLst/>
                          <a:latin typeface="Arial" charset="0"/>
                          <a:ea typeface="ＭＳ Ｐゴシック" charset="0"/>
                        </a:rPr>
                        <a:t>caregiver</a:t>
                      </a:r>
                      <a:endParaRPr kumimoji="0" lang="it-IT" sz="1800" b="0" i="0" u="none" strike="noStrike" cap="none" normalizeH="0" baseline="0" dirty="0">
                        <a:ln>
                          <a:noFill/>
                        </a:ln>
                        <a:solidFill>
                          <a:schemeClr val="bg1">
                            <a:lumMod val="50000"/>
                          </a:schemeClr>
                        </a:solidFill>
                        <a:effectLst/>
                        <a:latin typeface="Arial" charset="0"/>
                        <a:ea typeface="ＭＳ Ｐゴシック" charset="0"/>
                      </a:endParaRPr>
                    </a:p>
                  </a:txBody>
                  <a:tcPr marT="45715" marB="457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r>
              <a:tr h="641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err="1">
                          <a:ln>
                            <a:noFill/>
                          </a:ln>
                          <a:solidFill>
                            <a:schemeClr val="tx1"/>
                          </a:solidFill>
                          <a:effectLst/>
                          <a:latin typeface="Arial" charset="0"/>
                          <a:ea typeface="ＭＳ Ｐゴシック" charset="0"/>
                        </a:rPr>
                        <a:t>Pre</a:t>
                      </a:r>
                      <a:r>
                        <a:rPr kumimoji="0" lang="it-IT" sz="1800" b="0" i="0" u="none" strike="noStrike" cap="none" normalizeH="0" baseline="0" dirty="0">
                          <a:ln>
                            <a:noFill/>
                          </a:ln>
                          <a:solidFill>
                            <a:schemeClr val="tx1"/>
                          </a:solidFill>
                          <a:effectLst/>
                          <a:latin typeface="Arial" charset="0"/>
                          <a:ea typeface="ＭＳ Ｐゴシック" charset="0"/>
                        </a:rPr>
                        <a:t>-contemplazione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(Persona non pronta)</a:t>
                      </a:r>
                    </a:p>
                  </a:txBody>
                  <a:tcPr marT="45715" marB="4571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Mancanza di consapevolezza</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Aumentare la consapevolezza. (es. fornire informazioni per motivare all’attività fisica)   </a:t>
                      </a:r>
                    </a:p>
                  </a:txBody>
                  <a:tcPr marT="45715" marB="457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20000"/>
                        <a:lumOff val="80000"/>
                      </a:schemeClr>
                    </a:solidFill>
                  </a:tcPr>
                </a:tc>
              </a:tr>
              <a:tr h="641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Contemplazione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(Indecisa)</a:t>
                      </a:r>
                    </a:p>
                  </a:txBody>
                  <a:tcPr marT="45715" marB="4571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Ambivalenza</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Studiare le preoccupazioni. Stimolare il dubbio interiore.</a:t>
                      </a:r>
                    </a:p>
                  </a:txBody>
                  <a:tcPr marT="45715" marB="457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r>
              <a:tr h="11874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Preparazione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(Pronta)</a:t>
                      </a:r>
                    </a:p>
                  </a:txBody>
                  <a:tcPr marT="45715" marB="4571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Ambivalenza</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Offrire informazioni e suggerimenti neutri. Presentare alternative. Facilitare la definizione di una strategia di cambiamento. </a:t>
                      </a:r>
                    </a:p>
                  </a:txBody>
                  <a:tcPr marT="45715" marB="457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r>
              <a:tr h="914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a:ln>
                            <a:noFill/>
                          </a:ln>
                          <a:solidFill>
                            <a:schemeClr val="tx1"/>
                          </a:solidFill>
                          <a:effectLst/>
                          <a:latin typeface="Arial" charset="0"/>
                          <a:ea typeface="ＭＳ Ｐゴシック" charset="0"/>
                        </a:rPr>
                        <a:t>Azione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a:ln>
                            <a:noFill/>
                          </a:ln>
                          <a:solidFill>
                            <a:schemeClr val="tx1"/>
                          </a:solidFill>
                          <a:effectLst/>
                          <a:latin typeface="Arial" charset="0"/>
                          <a:ea typeface="ＭＳ Ｐゴシック" charset="0"/>
                        </a:rPr>
                        <a:t>(Cambiamento in atto ma non ancora stabilizzato)</a:t>
                      </a:r>
                    </a:p>
                  </a:txBody>
                  <a:tcPr marT="45715" marB="4571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Assunzione di impegno </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Indurre l’assunzione di impegno. Aumentare il senso di auto-efficacia.</a:t>
                      </a:r>
                    </a:p>
                  </a:txBody>
                  <a:tcPr marT="45715" marB="457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r>
              <a:tr h="914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Mantenimento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(Sta mantenendo i risultati ottenuti)</a:t>
                      </a:r>
                    </a:p>
                  </a:txBody>
                  <a:tcPr marT="45715" marB="4571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Stabilità</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Fornire sostegno.  Identificazione di strategie che impediscono la ricaduta.</a:t>
                      </a:r>
                    </a:p>
                  </a:txBody>
                  <a:tcPr marT="45715" marB="457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BEEF4"/>
                    </a:solidFill>
                  </a:tcPr>
                </a:tc>
              </a:tr>
              <a:tr h="914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a:ln>
                            <a:noFill/>
                          </a:ln>
                          <a:solidFill>
                            <a:schemeClr val="tx1"/>
                          </a:solidFill>
                          <a:effectLst/>
                          <a:latin typeface="Arial" charset="0"/>
                          <a:ea typeface="ＭＳ Ｐゴシック" charset="0"/>
                        </a:rPr>
                        <a:t>Recidiva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a:ln>
                            <a:noFill/>
                          </a:ln>
                          <a:solidFill>
                            <a:schemeClr val="tx1"/>
                          </a:solidFill>
                          <a:effectLst/>
                          <a:latin typeface="Arial" charset="0"/>
                          <a:ea typeface="ＭＳ Ｐゴシック" charset="0"/>
                        </a:rPr>
                        <a:t>(La persona vive una scivolata o ricaduta) </a:t>
                      </a:r>
                    </a:p>
                  </a:txBody>
                  <a:tcPr marT="45715" marB="4571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a:ln>
                            <a:noFill/>
                          </a:ln>
                          <a:solidFill>
                            <a:schemeClr val="tx1"/>
                          </a:solidFill>
                          <a:effectLst/>
                          <a:latin typeface="Arial" charset="0"/>
                          <a:ea typeface="ＭＳ Ｐゴシック" charset="0"/>
                        </a:rPr>
                        <a:t>Disperazione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it-IT" sz="1800" b="0" i="0" u="none" strike="noStrike" cap="none" normalizeH="0" baseline="0">
                        <a:ln>
                          <a:noFill/>
                        </a:ln>
                        <a:solidFill>
                          <a:schemeClr val="tx1"/>
                        </a:solidFill>
                        <a:effectLst/>
                        <a:latin typeface="Arial" charset="0"/>
                        <a:ea typeface="ＭＳ Ｐゴシック"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800" b="0" i="0" u="none" strike="noStrike" cap="none" normalizeH="0" baseline="0" dirty="0">
                          <a:ln>
                            <a:noFill/>
                          </a:ln>
                          <a:solidFill>
                            <a:schemeClr val="tx1"/>
                          </a:solidFill>
                          <a:effectLst/>
                          <a:latin typeface="Arial" charset="0"/>
                          <a:ea typeface="ＭＳ Ｐゴシック" charset="0"/>
                        </a:rPr>
                        <a:t>Evitare critiche, aumentare l’auto-stima ed il senso di autoefficacia, rinnovare l’impegno.</a:t>
                      </a:r>
                    </a:p>
                  </a:txBody>
                  <a:tcPr marT="45715" marB="4571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olo 1"/>
          <p:cNvSpPr>
            <a:spLocks/>
          </p:cNvSpPr>
          <p:nvPr/>
        </p:nvSpPr>
        <p:spPr bwMode="auto">
          <a:xfrm>
            <a:off x="442913" y="846138"/>
            <a:ext cx="8312150" cy="639762"/>
          </a:xfrm>
          <a:prstGeom prst="rect">
            <a:avLst/>
          </a:prstGeom>
          <a:noFill/>
          <a:ln w="9525">
            <a:noFill/>
            <a:miter lim="800000"/>
            <a:headEnd/>
            <a:tailEnd/>
          </a:ln>
        </p:spPr>
        <p:txBody>
          <a:bodyPr/>
          <a:lstStyle/>
          <a:p>
            <a:pPr algn="ctr"/>
            <a:r>
              <a:rPr lang="it-IT" sz="3200" b="1">
                <a:solidFill>
                  <a:srgbClr val="009EFF"/>
                </a:solidFill>
              </a:rPr>
              <a:t>La disponibilità al cambiamento</a:t>
            </a:r>
          </a:p>
        </p:txBody>
      </p:sp>
      <p:sp>
        <p:nvSpPr>
          <p:cNvPr id="10243" name="Segnaposto contenuto 2"/>
          <p:cNvSpPr>
            <a:spLocks/>
          </p:cNvSpPr>
          <p:nvPr/>
        </p:nvSpPr>
        <p:spPr bwMode="auto">
          <a:xfrm>
            <a:off x="442913" y="1509713"/>
            <a:ext cx="7313612" cy="4384675"/>
          </a:xfrm>
          <a:prstGeom prst="rect">
            <a:avLst/>
          </a:prstGeom>
          <a:noFill/>
          <a:ln>
            <a:noFill/>
          </a:ln>
          <a:effectLst/>
          <a:extLst>
            <a:ext uri="{909E8E84-426E-40dd-AFC4-6F175D3DCCD1}"/>
            <a:ext uri="{91240B29-F687-4f45-9708-019B960494DF}"/>
            <a:ext uri="{AF507438-7753-43e0-B8FC-AC1667EBCBE1}"/>
          </a:extLst>
        </p:spPr>
        <p:txBody>
          <a:bodyPr/>
          <a:lstStyle/>
          <a:p>
            <a:pPr marL="514350" indent="-514350" fontAlgn="auto">
              <a:spcBef>
                <a:spcPct val="20000"/>
              </a:spcBef>
              <a:spcAft>
                <a:spcPts val="0"/>
              </a:spcAft>
              <a:buFont typeface="Garamond" charset="0"/>
              <a:buAutoNum type="arabicPeriod"/>
              <a:tabLst>
                <a:tab pos="2333625" algn="l"/>
              </a:tabLst>
              <a:defRPr/>
            </a:pPr>
            <a:r>
              <a:rPr lang="it-IT" sz="2400" dirty="0">
                <a:solidFill>
                  <a:schemeClr val="bg1">
                    <a:lumMod val="50000"/>
                  </a:schemeClr>
                </a:solidFill>
                <a:latin typeface="+mn-lt"/>
                <a:cs typeface="+mn-cs"/>
              </a:rPr>
              <a:t>Le persone manifestano </a:t>
            </a:r>
            <a:r>
              <a:rPr lang="it-IT" sz="2400" b="1" dirty="0">
                <a:solidFill>
                  <a:schemeClr val="bg1">
                    <a:lumMod val="50000"/>
                  </a:schemeClr>
                </a:solidFill>
                <a:latin typeface="+mn-lt"/>
                <a:cs typeface="+mn-cs"/>
              </a:rPr>
              <a:t>diversi livelli di motivazione al cambiamento</a:t>
            </a:r>
          </a:p>
          <a:p>
            <a:pPr marL="514350" indent="-514350" fontAlgn="auto">
              <a:spcBef>
                <a:spcPct val="20000"/>
              </a:spcBef>
              <a:spcAft>
                <a:spcPts val="0"/>
              </a:spcAft>
              <a:buFont typeface="Garamond" charset="0"/>
              <a:buAutoNum type="arabicPeriod"/>
              <a:tabLst>
                <a:tab pos="2333625" algn="l"/>
              </a:tabLst>
              <a:defRPr/>
            </a:pPr>
            <a:endParaRPr lang="it-IT" sz="2400" b="1" dirty="0">
              <a:latin typeface="+mn-lt"/>
              <a:cs typeface="+mn-cs"/>
            </a:endParaRPr>
          </a:p>
          <a:p>
            <a:pPr marL="514350" indent="-514350" fontAlgn="auto">
              <a:spcBef>
                <a:spcPct val="20000"/>
              </a:spcBef>
              <a:spcAft>
                <a:spcPts val="0"/>
              </a:spcAft>
              <a:buFont typeface="Garamond" charset="0"/>
              <a:buAutoNum type="arabicPeriod"/>
              <a:tabLst>
                <a:tab pos="2333625" algn="l"/>
              </a:tabLst>
              <a:defRPr/>
            </a:pPr>
            <a:endParaRPr lang="it-IT" sz="3200" dirty="0">
              <a:latin typeface="+mn-lt"/>
              <a:cs typeface="+mn-cs"/>
            </a:endParaRPr>
          </a:p>
          <a:p>
            <a:pPr fontAlgn="auto">
              <a:spcBef>
                <a:spcPct val="20000"/>
              </a:spcBef>
              <a:spcAft>
                <a:spcPts val="0"/>
              </a:spcAft>
              <a:tabLst>
                <a:tab pos="2333625" algn="l"/>
              </a:tabLst>
              <a:defRPr/>
            </a:pPr>
            <a:r>
              <a:rPr lang="it-IT" sz="2400" dirty="0">
                <a:solidFill>
                  <a:schemeClr val="bg1">
                    <a:lumMod val="50000"/>
                  </a:schemeClr>
                </a:solidFill>
                <a:latin typeface="+mn-lt"/>
                <a:cs typeface="+mn-cs"/>
              </a:rPr>
              <a:t>2.   Essere </a:t>
            </a:r>
            <a:r>
              <a:rPr lang="it-IT" sz="2400" b="1" dirty="0">
                <a:solidFill>
                  <a:schemeClr val="bg1">
                    <a:lumMod val="50000"/>
                  </a:schemeClr>
                </a:solidFill>
                <a:latin typeface="+mn-lt"/>
                <a:cs typeface="+mn-cs"/>
              </a:rPr>
              <a:t>“prescrittivi” </a:t>
            </a:r>
            <a:r>
              <a:rPr lang="it-IT" sz="2400" dirty="0">
                <a:solidFill>
                  <a:schemeClr val="bg1">
                    <a:lumMod val="50000"/>
                  </a:schemeClr>
                </a:solidFill>
                <a:latin typeface="+mn-lt"/>
                <a:cs typeface="+mn-cs"/>
              </a:rPr>
              <a:t>con le persone che manifestano bassi livelli di motivazione al cambiamento genera </a:t>
            </a:r>
            <a:r>
              <a:rPr lang="it-IT" sz="2400" b="1" dirty="0">
                <a:solidFill>
                  <a:schemeClr val="bg1">
                    <a:lumMod val="50000"/>
                  </a:schemeClr>
                </a:solidFill>
                <a:latin typeface="+mn-lt"/>
                <a:cs typeface="+mn-cs"/>
              </a:rPr>
              <a:t>resistenza</a:t>
            </a:r>
          </a:p>
        </p:txBody>
      </p:sp>
      <p:cxnSp>
        <p:nvCxnSpPr>
          <p:cNvPr id="12292" name="Connettore 1 5"/>
          <p:cNvCxnSpPr>
            <a:cxnSpLocks noChangeShapeType="1"/>
          </p:cNvCxnSpPr>
          <p:nvPr/>
        </p:nvCxnSpPr>
        <p:spPr bwMode="auto">
          <a:xfrm flipV="1">
            <a:off x="2268538" y="3213100"/>
            <a:ext cx="5759450" cy="0"/>
          </a:xfrm>
          <a:prstGeom prst="line">
            <a:avLst/>
          </a:prstGeom>
          <a:noFill/>
          <a:ln w="25400">
            <a:solidFill>
              <a:srgbClr val="0909E9"/>
            </a:solidFill>
            <a:round/>
            <a:headEnd/>
            <a:tailEnd/>
          </a:ln>
          <a:effectLst>
            <a:outerShdw blurRad="63500" dist="20000" dir="5400000" rotWithShape="0">
              <a:srgbClr val="000000">
                <a:alpha val="37999"/>
              </a:srgbClr>
            </a:outerShdw>
          </a:effectLst>
          <a:extLst>
            <a:ext uri="{909E8E84-426E-40dd-AFC4-6F175D3DCCD1}"/>
          </a:extLst>
        </p:spPr>
      </p:cxnSp>
      <p:cxnSp>
        <p:nvCxnSpPr>
          <p:cNvPr id="12293" name="Connettore 1 7"/>
          <p:cNvCxnSpPr>
            <a:cxnSpLocks noChangeShapeType="1"/>
          </p:cNvCxnSpPr>
          <p:nvPr/>
        </p:nvCxnSpPr>
        <p:spPr bwMode="auto">
          <a:xfrm rot="5400000" flipH="1" flipV="1">
            <a:off x="2185988" y="3151188"/>
            <a:ext cx="166687" cy="1587"/>
          </a:xfrm>
          <a:prstGeom prst="line">
            <a:avLst/>
          </a:prstGeom>
          <a:noFill/>
          <a:ln w="25400">
            <a:solidFill>
              <a:srgbClr val="0909E9"/>
            </a:solidFill>
            <a:round/>
            <a:headEnd/>
            <a:tailEnd/>
          </a:ln>
          <a:effectLst>
            <a:outerShdw blurRad="63500" dist="20000" dir="5400000" rotWithShape="0">
              <a:srgbClr val="000000">
                <a:alpha val="37999"/>
              </a:srgbClr>
            </a:outerShdw>
          </a:effectLst>
          <a:extLst>
            <a:ext uri="{909E8E84-426E-40dd-AFC4-6F175D3DCCD1}"/>
          </a:extLst>
        </p:spPr>
      </p:cxnSp>
      <p:cxnSp>
        <p:nvCxnSpPr>
          <p:cNvPr id="12294" name="Connettore 1 8"/>
          <p:cNvCxnSpPr>
            <a:cxnSpLocks noChangeShapeType="1"/>
          </p:cNvCxnSpPr>
          <p:nvPr/>
        </p:nvCxnSpPr>
        <p:spPr bwMode="auto">
          <a:xfrm rot="5400000" flipH="1" flipV="1">
            <a:off x="5137944" y="3151982"/>
            <a:ext cx="168275" cy="1587"/>
          </a:xfrm>
          <a:prstGeom prst="line">
            <a:avLst/>
          </a:prstGeom>
          <a:noFill/>
          <a:ln w="25400">
            <a:solidFill>
              <a:srgbClr val="0909E9"/>
            </a:solidFill>
            <a:round/>
            <a:headEnd/>
            <a:tailEnd/>
          </a:ln>
          <a:effectLst>
            <a:outerShdw blurRad="63500" dist="20000" dir="5400000" rotWithShape="0">
              <a:srgbClr val="000000">
                <a:alpha val="37999"/>
              </a:srgbClr>
            </a:outerShdw>
          </a:effectLst>
          <a:extLst>
            <a:ext uri="{909E8E84-426E-40dd-AFC4-6F175D3DCCD1}"/>
          </a:extLst>
        </p:spPr>
      </p:cxnSp>
      <p:cxnSp>
        <p:nvCxnSpPr>
          <p:cNvPr id="12295" name="Connettore 1 9"/>
          <p:cNvCxnSpPr>
            <a:cxnSpLocks noChangeShapeType="1"/>
          </p:cNvCxnSpPr>
          <p:nvPr/>
        </p:nvCxnSpPr>
        <p:spPr bwMode="auto">
          <a:xfrm rot="5400000" flipH="1" flipV="1">
            <a:off x="7946231" y="3151982"/>
            <a:ext cx="168275" cy="1588"/>
          </a:xfrm>
          <a:prstGeom prst="line">
            <a:avLst/>
          </a:prstGeom>
          <a:noFill/>
          <a:ln w="25400">
            <a:solidFill>
              <a:srgbClr val="0909E9"/>
            </a:solidFill>
            <a:round/>
            <a:headEnd/>
            <a:tailEnd/>
          </a:ln>
          <a:effectLst>
            <a:outerShdw blurRad="63500" dist="20000" dir="5400000" rotWithShape="0">
              <a:srgbClr val="000000">
                <a:alpha val="37999"/>
              </a:srgbClr>
            </a:outerShdw>
          </a:effectLst>
          <a:extLst>
            <a:ext uri="{909E8E84-426E-40dd-AFC4-6F175D3DCCD1}"/>
          </a:extLst>
        </p:spPr>
      </p:cxnSp>
      <p:sp>
        <p:nvSpPr>
          <p:cNvPr id="11" name="Rettangolo 10"/>
          <p:cNvSpPr>
            <a:spLocks noChangeArrowheads="1"/>
          </p:cNvSpPr>
          <p:nvPr/>
        </p:nvSpPr>
        <p:spPr bwMode="auto">
          <a:xfrm>
            <a:off x="1692275" y="2419350"/>
            <a:ext cx="1366838" cy="508000"/>
          </a:xfrm>
          <a:prstGeom prst="rect">
            <a:avLst/>
          </a:prstGeom>
          <a:solidFill>
            <a:schemeClr val="bg1"/>
          </a:solidFill>
          <a:ln>
            <a:noFill/>
          </a:ln>
          <a:effectLst>
            <a:outerShdw blurRad="40000" dist="23000" dir="5400000" rotWithShape="0">
              <a:srgbClr val="000000">
                <a:alpha val="34999"/>
              </a:srgbClr>
            </a:outerShdw>
          </a:effectLst>
          <a:extLst>
            <a:ext uri="{91240B29-F687-4f45-9708-019B960494DF}"/>
          </a:extLst>
        </p:spPr>
        <p:txBody>
          <a:bodyPr anchor="ctr"/>
          <a:lstStyle/>
          <a:p>
            <a:pPr algn="ctr" fontAlgn="auto">
              <a:spcBef>
                <a:spcPts val="0"/>
              </a:spcBef>
              <a:spcAft>
                <a:spcPts val="0"/>
              </a:spcAft>
              <a:defRPr/>
            </a:pPr>
            <a:r>
              <a:rPr lang="it-IT" b="1" dirty="0">
                <a:effectLst>
                  <a:outerShdw blurRad="38100" dist="38100" dir="2700000" algn="tl">
                    <a:srgbClr val="DDDDDD"/>
                  </a:outerShdw>
                </a:effectLst>
                <a:latin typeface="+mn-lt"/>
                <a:cs typeface="+mn-cs"/>
              </a:rPr>
              <a:t>NON PRONTA</a:t>
            </a:r>
          </a:p>
        </p:txBody>
      </p:sp>
      <p:sp>
        <p:nvSpPr>
          <p:cNvPr id="12" name="Rettangolo 11"/>
          <p:cNvSpPr>
            <a:spLocks noChangeArrowheads="1"/>
          </p:cNvSpPr>
          <p:nvPr/>
        </p:nvSpPr>
        <p:spPr bwMode="auto">
          <a:xfrm>
            <a:off x="4356100" y="2419350"/>
            <a:ext cx="1584325" cy="508000"/>
          </a:xfrm>
          <a:prstGeom prst="rect">
            <a:avLst/>
          </a:prstGeom>
          <a:solidFill>
            <a:schemeClr val="bg1"/>
          </a:solidFill>
          <a:ln>
            <a:noFill/>
          </a:ln>
          <a:effectLst>
            <a:outerShdw blurRad="40000" dist="23000" dir="5400000" rotWithShape="0">
              <a:srgbClr val="000000">
                <a:alpha val="34999"/>
              </a:srgbClr>
            </a:outerShdw>
          </a:effectLst>
          <a:extLst>
            <a:ext uri="{91240B29-F687-4f45-9708-019B960494DF}"/>
          </a:extLst>
        </p:spPr>
        <p:txBody>
          <a:bodyPr anchor="ctr"/>
          <a:lstStyle/>
          <a:p>
            <a:pPr algn="ctr" fontAlgn="auto">
              <a:spcBef>
                <a:spcPts val="0"/>
              </a:spcBef>
              <a:spcAft>
                <a:spcPts val="0"/>
              </a:spcAft>
              <a:defRPr/>
            </a:pPr>
            <a:r>
              <a:rPr lang="it-IT" b="1">
                <a:effectLst>
                  <a:outerShdw blurRad="38100" dist="38100" dir="2700000" algn="tl">
                    <a:srgbClr val="DDDDDD"/>
                  </a:outerShdw>
                </a:effectLst>
                <a:latin typeface="+mn-lt"/>
                <a:cs typeface="+mn-cs"/>
              </a:rPr>
              <a:t>INCERTA</a:t>
            </a:r>
          </a:p>
        </p:txBody>
      </p:sp>
      <p:sp>
        <p:nvSpPr>
          <p:cNvPr id="13" name="Rettangolo 12"/>
          <p:cNvSpPr>
            <a:spLocks noChangeArrowheads="1"/>
          </p:cNvSpPr>
          <p:nvPr/>
        </p:nvSpPr>
        <p:spPr bwMode="auto">
          <a:xfrm>
            <a:off x="7308850" y="2347913"/>
            <a:ext cx="1295400" cy="508000"/>
          </a:xfrm>
          <a:prstGeom prst="rect">
            <a:avLst/>
          </a:prstGeom>
          <a:solidFill>
            <a:schemeClr val="bg1"/>
          </a:solidFill>
          <a:ln>
            <a:noFill/>
          </a:ln>
          <a:effectLst>
            <a:outerShdw blurRad="40000" dist="23000" dir="5400000" rotWithShape="0">
              <a:srgbClr val="000000">
                <a:alpha val="34999"/>
              </a:srgbClr>
            </a:outerShdw>
          </a:effectLst>
          <a:extLst>
            <a:ext uri="{91240B29-F687-4f45-9708-019B960494DF}"/>
          </a:extLst>
        </p:spPr>
        <p:txBody>
          <a:bodyPr anchor="ctr"/>
          <a:lstStyle/>
          <a:p>
            <a:pPr algn="ctr" fontAlgn="auto">
              <a:spcBef>
                <a:spcPts val="0"/>
              </a:spcBef>
              <a:spcAft>
                <a:spcPts val="0"/>
              </a:spcAft>
              <a:defRPr/>
            </a:pPr>
            <a:r>
              <a:rPr lang="it-IT" b="1">
                <a:effectLst>
                  <a:outerShdw blurRad="38100" dist="38100" dir="2700000" algn="tl">
                    <a:srgbClr val="DDDDDD"/>
                  </a:outerShdw>
                </a:effectLst>
                <a:latin typeface="+mn-lt"/>
                <a:cs typeface="+mn-cs"/>
              </a:rPr>
              <a:t>PRONTA</a:t>
            </a:r>
          </a:p>
        </p:txBody>
      </p:sp>
      <p:sp>
        <p:nvSpPr>
          <p:cNvPr id="33802" name="AutoShape 14" descr="9k="/>
          <p:cNvSpPr>
            <a:spLocks noChangeAspect="1" noChangeArrowheads="1"/>
          </p:cNvSpPr>
          <p:nvPr/>
        </p:nvSpPr>
        <p:spPr bwMode="auto">
          <a:xfrm>
            <a:off x="3576638" y="2460625"/>
            <a:ext cx="2552700" cy="1790700"/>
          </a:xfrm>
          <a:prstGeom prst="rect">
            <a:avLst/>
          </a:prstGeom>
          <a:noFill/>
          <a:ln w="9525">
            <a:noFill/>
            <a:miter lim="800000"/>
            <a:headEnd/>
            <a:tailEnd/>
          </a:ln>
        </p:spPr>
        <p:txBody>
          <a:bodyPr/>
          <a:lstStyle/>
          <a:p>
            <a:endParaRPr lang="it-IT" sz="1900"/>
          </a:p>
        </p:txBody>
      </p:sp>
      <p:sp>
        <p:nvSpPr>
          <p:cNvPr id="33803" name="AutoShape 16" descr="9k="/>
          <p:cNvSpPr>
            <a:spLocks noChangeAspect="1" noChangeArrowheads="1"/>
          </p:cNvSpPr>
          <p:nvPr/>
        </p:nvSpPr>
        <p:spPr bwMode="auto">
          <a:xfrm>
            <a:off x="3576638" y="2460625"/>
            <a:ext cx="2552700" cy="1790700"/>
          </a:xfrm>
          <a:prstGeom prst="rect">
            <a:avLst/>
          </a:prstGeom>
          <a:noFill/>
          <a:ln w="9525">
            <a:noFill/>
            <a:miter lim="800000"/>
            <a:headEnd/>
            <a:tailEnd/>
          </a:ln>
        </p:spPr>
        <p:txBody>
          <a:bodyPr/>
          <a:lstStyle/>
          <a:p>
            <a:endParaRPr lang="it-IT" sz="1900"/>
          </a:p>
        </p:txBody>
      </p:sp>
      <p:sp>
        <p:nvSpPr>
          <p:cNvPr id="33804" name="AutoShape 16" descr="Risultati immagini per fumetto uomo che parla"/>
          <p:cNvSpPr>
            <a:spLocks noChangeAspect="1" noChangeArrowheads="1"/>
          </p:cNvSpPr>
          <p:nvPr/>
        </p:nvSpPr>
        <p:spPr bwMode="auto">
          <a:xfrm>
            <a:off x="5140325" y="3203575"/>
            <a:ext cx="304800" cy="304800"/>
          </a:xfrm>
          <a:prstGeom prst="rect">
            <a:avLst/>
          </a:prstGeom>
          <a:noFill/>
          <a:ln w="9525">
            <a:noFill/>
            <a:miter lim="800000"/>
            <a:headEnd/>
            <a:tailEnd/>
          </a:ln>
        </p:spPr>
        <p:txBody>
          <a:bodyPr/>
          <a:lstStyle/>
          <a:p>
            <a:endParaRPr lang="it-IT" sz="2000"/>
          </a:p>
        </p:txBody>
      </p:sp>
      <p:sp>
        <p:nvSpPr>
          <p:cNvPr id="33805" name="AutoShape 17" descr="Risultati immagini per fumetto uomo che parla"/>
          <p:cNvSpPr>
            <a:spLocks noChangeAspect="1" noChangeArrowheads="1"/>
          </p:cNvSpPr>
          <p:nvPr/>
        </p:nvSpPr>
        <p:spPr bwMode="auto">
          <a:xfrm>
            <a:off x="5140325" y="3203575"/>
            <a:ext cx="304800" cy="304800"/>
          </a:xfrm>
          <a:prstGeom prst="rect">
            <a:avLst/>
          </a:prstGeom>
          <a:noFill/>
          <a:ln w="9525">
            <a:noFill/>
            <a:miter lim="800000"/>
            <a:headEnd/>
            <a:tailEnd/>
          </a:ln>
        </p:spPr>
        <p:txBody>
          <a:bodyPr/>
          <a:lstStyle/>
          <a:p>
            <a:endParaRPr lang="it-IT" sz="2000"/>
          </a:p>
        </p:txBody>
      </p:sp>
      <p:sp>
        <p:nvSpPr>
          <p:cNvPr id="33806" name="AutoShape 18" descr="Risultati immagini per fumetto uomo che parla"/>
          <p:cNvSpPr>
            <a:spLocks noChangeAspect="1" noChangeArrowheads="1"/>
          </p:cNvSpPr>
          <p:nvPr/>
        </p:nvSpPr>
        <p:spPr bwMode="auto">
          <a:xfrm>
            <a:off x="442913" y="-26988"/>
            <a:ext cx="304800" cy="304801"/>
          </a:xfrm>
          <a:prstGeom prst="rect">
            <a:avLst/>
          </a:prstGeom>
          <a:noFill/>
          <a:ln w="9525">
            <a:noFill/>
            <a:miter lim="800000"/>
            <a:headEnd/>
            <a:tailEnd/>
          </a:ln>
        </p:spPr>
        <p:txBody>
          <a:bodyPr/>
          <a:lstStyle/>
          <a:p>
            <a:endParaRPr lang="it-IT" sz="2000"/>
          </a:p>
        </p:txBody>
      </p:sp>
      <p:sp>
        <p:nvSpPr>
          <p:cNvPr id="33807" name="AutoShape 20" descr="Risultati immagini per stop"/>
          <p:cNvSpPr>
            <a:spLocks noChangeAspect="1" noChangeArrowheads="1"/>
          </p:cNvSpPr>
          <p:nvPr/>
        </p:nvSpPr>
        <p:spPr bwMode="auto">
          <a:xfrm>
            <a:off x="5140325" y="3203575"/>
            <a:ext cx="304800" cy="304800"/>
          </a:xfrm>
          <a:prstGeom prst="rect">
            <a:avLst/>
          </a:prstGeom>
          <a:noFill/>
          <a:ln w="9525">
            <a:noFill/>
            <a:miter lim="800000"/>
            <a:headEnd/>
            <a:tailEnd/>
          </a:ln>
        </p:spPr>
        <p:txBody>
          <a:bodyPr/>
          <a:lstStyle/>
          <a:p>
            <a:endParaRPr lang="it-IT" sz="2000"/>
          </a:p>
        </p:txBody>
      </p:sp>
      <p:sp>
        <p:nvSpPr>
          <p:cNvPr id="33808" name="AutoShape 21" descr="Risultati immagini per stop"/>
          <p:cNvSpPr>
            <a:spLocks noChangeAspect="1" noChangeArrowheads="1"/>
          </p:cNvSpPr>
          <p:nvPr/>
        </p:nvSpPr>
        <p:spPr bwMode="auto">
          <a:xfrm>
            <a:off x="5140325" y="3203575"/>
            <a:ext cx="304800" cy="304800"/>
          </a:xfrm>
          <a:prstGeom prst="rect">
            <a:avLst/>
          </a:prstGeom>
          <a:noFill/>
          <a:ln w="9525">
            <a:noFill/>
            <a:miter lim="800000"/>
            <a:headEnd/>
            <a:tailEnd/>
          </a:ln>
        </p:spPr>
        <p:txBody>
          <a:bodyPr/>
          <a:lstStyle/>
          <a:p>
            <a:endParaRPr lang="it-IT" sz="2000"/>
          </a:p>
        </p:txBody>
      </p:sp>
      <p:sp>
        <p:nvSpPr>
          <p:cNvPr id="33809" name="AutoShape 22" descr="Risultati immagini per stop"/>
          <p:cNvSpPr>
            <a:spLocks noChangeAspect="1" noChangeArrowheads="1"/>
          </p:cNvSpPr>
          <p:nvPr/>
        </p:nvSpPr>
        <p:spPr bwMode="auto">
          <a:xfrm>
            <a:off x="5140325" y="3203575"/>
            <a:ext cx="304800" cy="304800"/>
          </a:xfrm>
          <a:prstGeom prst="rect">
            <a:avLst/>
          </a:prstGeom>
          <a:noFill/>
          <a:ln w="9525">
            <a:noFill/>
            <a:miter lim="800000"/>
            <a:headEnd/>
            <a:tailEnd/>
          </a:ln>
        </p:spPr>
        <p:txBody>
          <a:bodyPr/>
          <a:lstStyle/>
          <a:p>
            <a:endParaRPr lang="it-IT" sz="2000"/>
          </a:p>
        </p:txBody>
      </p:sp>
      <p:grpSp>
        <p:nvGrpSpPr>
          <p:cNvPr id="33810" name="Group 22"/>
          <p:cNvGrpSpPr>
            <a:grpSpLocks/>
          </p:cNvGrpSpPr>
          <p:nvPr/>
        </p:nvGrpSpPr>
        <p:grpSpPr bwMode="auto">
          <a:xfrm>
            <a:off x="606425" y="4564063"/>
            <a:ext cx="4841875" cy="2016125"/>
            <a:chOff x="1112" y="2840"/>
            <a:chExt cx="3050" cy="1270"/>
          </a:xfrm>
        </p:grpSpPr>
        <p:sp>
          <p:nvSpPr>
            <p:cNvPr id="33813" name="AutoShape 19"/>
            <p:cNvSpPr>
              <a:spLocks noChangeArrowheads="1"/>
            </p:cNvSpPr>
            <p:nvPr/>
          </p:nvSpPr>
          <p:spPr bwMode="auto">
            <a:xfrm>
              <a:off x="2377" y="3475"/>
              <a:ext cx="952" cy="318"/>
            </a:xfrm>
            <a:prstGeom prst="rightArrow">
              <a:avLst>
                <a:gd name="adj1" fmla="val 50000"/>
                <a:gd name="adj2" fmla="val 74843"/>
              </a:avLst>
            </a:prstGeom>
            <a:solidFill>
              <a:schemeClr val="accent1"/>
            </a:solidFill>
            <a:ln w="9525">
              <a:solidFill>
                <a:schemeClr val="tx1"/>
              </a:solidFill>
              <a:miter lim="800000"/>
              <a:headEnd/>
              <a:tailEnd/>
            </a:ln>
          </p:spPr>
          <p:txBody>
            <a:bodyPr wrap="none" anchor="ctr"/>
            <a:lstStyle/>
            <a:p>
              <a:endParaRPr lang="it-IT" sz="1900">
                <a:solidFill>
                  <a:srgbClr val="990033"/>
                </a:solidFill>
              </a:endParaRPr>
            </a:p>
          </p:txBody>
        </p:sp>
        <p:pic>
          <p:nvPicPr>
            <p:cNvPr id="33814" name="Picture 19" descr="Risultati immagini per fumetto persona che parla"/>
            <p:cNvPicPr>
              <a:picLocks noChangeAspect="1" noChangeArrowheads="1"/>
            </p:cNvPicPr>
            <p:nvPr/>
          </p:nvPicPr>
          <p:blipFill>
            <a:blip r:embed="rId2"/>
            <a:srcRect/>
            <a:stretch>
              <a:fillRect/>
            </a:stretch>
          </p:blipFill>
          <p:spPr bwMode="auto">
            <a:xfrm>
              <a:off x="1112" y="2840"/>
              <a:ext cx="1270" cy="1270"/>
            </a:xfrm>
            <a:prstGeom prst="rect">
              <a:avLst/>
            </a:prstGeom>
            <a:noFill/>
            <a:ln w="9525">
              <a:noFill/>
              <a:miter lim="800000"/>
              <a:headEnd/>
              <a:tailEnd/>
            </a:ln>
          </p:spPr>
        </p:pic>
        <p:pic>
          <p:nvPicPr>
            <p:cNvPr id="33815" name="Picture 23" descr="depositphotos_11085567-Stop-sign"/>
            <p:cNvPicPr>
              <a:picLocks noChangeAspect="1" noChangeArrowheads="1"/>
            </p:cNvPicPr>
            <p:nvPr/>
          </p:nvPicPr>
          <p:blipFill>
            <a:blip r:embed="rId3"/>
            <a:srcRect/>
            <a:stretch>
              <a:fillRect/>
            </a:stretch>
          </p:blipFill>
          <p:spPr bwMode="auto">
            <a:xfrm>
              <a:off x="3376" y="3234"/>
              <a:ext cx="786" cy="786"/>
            </a:xfrm>
            <a:prstGeom prst="rect">
              <a:avLst/>
            </a:prstGeom>
            <a:noFill/>
            <a:ln w="9525">
              <a:noFill/>
              <a:miter lim="800000"/>
              <a:headEnd/>
              <a:tailEnd/>
            </a:ln>
          </p:spPr>
        </p:pic>
      </p:grpSp>
      <p:pic>
        <p:nvPicPr>
          <p:cNvPr id="23" name="Immagine 8"/>
          <p:cNvPicPr>
            <a:picLocks noChangeAspect="1"/>
          </p:cNvPicPr>
          <p:nvPr/>
        </p:nvPicPr>
        <p:blipFill>
          <a:blip r:embed="rId4">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33812"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p:cNvSpPr>
          <p:nvPr/>
        </p:nvSpPr>
        <p:spPr bwMode="auto">
          <a:xfrm>
            <a:off x="533400" y="1409700"/>
            <a:ext cx="7924800" cy="3098800"/>
          </a:xfrm>
          <a:prstGeom prst="rect">
            <a:avLst/>
          </a:prstGeom>
          <a:noFill/>
          <a:ln>
            <a:noFill/>
          </a:ln>
          <a:extLst>
            <a:ext uri="{909E8E84-426E-40dd-AFC4-6F175D3DCCD1}"/>
            <a:ext uri="{91240B29-F687-4f45-9708-019B960494DF}"/>
          </a:extLst>
        </p:spPr>
        <p:txBody>
          <a:bodyPr anchor="ctr"/>
          <a:lstStyle/>
          <a:p>
            <a:pPr algn="ctr" fontAlgn="auto">
              <a:spcBef>
                <a:spcPts val="0"/>
              </a:spcBef>
              <a:spcAft>
                <a:spcPts val="0"/>
              </a:spcAft>
              <a:defRPr/>
            </a:pPr>
            <a:r>
              <a:rPr lang="pt-BR" sz="3200" b="1" dirty="0" err="1">
                <a:solidFill>
                  <a:schemeClr val="bg1">
                    <a:lumMod val="50000"/>
                  </a:schemeClr>
                </a:solidFill>
                <a:latin typeface="+mn-lt"/>
                <a:cs typeface="+mn-cs"/>
              </a:rPr>
              <a:t>Esercitazione</a:t>
            </a:r>
            <a:r>
              <a:rPr lang="pt-BR" sz="3200" b="1" dirty="0">
                <a:solidFill>
                  <a:schemeClr val="bg1">
                    <a:lumMod val="50000"/>
                  </a:schemeClr>
                </a:solidFill>
                <a:latin typeface="+mn-lt"/>
                <a:cs typeface="+mn-cs"/>
              </a:rPr>
              <a:t> in </a:t>
            </a:r>
            <a:r>
              <a:rPr lang="pt-BR" sz="3200" b="1" dirty="0" err="1">
                <a:solidFill>
                  <a:schemeClr val="bg1">
                    <a:lumMod val="50000"/>
                  </a:schemeClr>
                </a:solidFill>
                <a:latin typeface="+mn-lt"/>
                <a:cs typeface="+mn-cs"/>
              </a:rPr>
              <a:t>plenaria</a:t>
            </a:r>
            <a:r>
              <a:rPr lang="pt-BR" sz="3200" b="1" dirty="0">
                <a:solidFill>
                  <a:schemeClr val="bg1">
                    <a:lumMod val="50000"/>
                  </a:schemeClr>
                </a:solidFill>
                <a:latin typeface="+mn-lt"/>
                <a:cs typeface="+mn-cs"/>
              </a:rPr>
              <a:t> </a:t>
            </a:r>
            <a:br>
              <a:rPr lang="pt-BR" sz="3200" b="1" dirty="0">
                <a:solidFill>
                  <a:schemeClr val="bg1">
                    <a:lumMod val="50000"/>
                  </a:schemeClr>
                </a:solidFill>
                <a:latin typeface="+mn-lt"/>
                <a:cs typeface="+mn-cs"/>
              </a:rPr>
            </a:br>
            <a:r>
              <a:rPr lang="pt-BR" sz="3200" b="1" dirty="0" err="1">
                <a:solidFill>
                  <a:schemeClr val="bg1">
                    <a:lumMod val="50000"/>
                  </a:schemeClr>
                </a:solidFill>
                <a:latin typeface="+mn-lt"/>
                <a:cs typeface="+mn-cs"/>
              </a:rPr>
              <a:t>sulle</a:t>
            </a:r>
            <a:r>
              <a:rPr lang="pt-BR" sz="3200" b="1" dirty="0">
                <a:solidFill>
                  <a:schemeClr val="bg1">
                    <a:lumMod val="50000"/>
                  </a:schemeClr>
                </a:solidFill>
                <a:latin typeface="+mn-lt"/>
                <a:cs typeface="+mn-cs"/>
              </a:rPr>
              <a:t> </a:t>
            </a:r>
            <a:r>
              <a:rPr lang="pt-BR" sz="3200" b="1" dirty="0" err="1">
                <a:solidFill>
                  <a:schemeClr val="bg1">
                    <a:lumMod val="50000"/>
                  </a:schemeClr>
                </a:solidFill>
                <a:latin typeface="+mn-lt"/>
                <a:cs typeface="+mn-cs"/>
              </a:rPr>
              <a:t>motivazioni</a:t>
            </a:r>
            <a:r>
              <a:rPr lang="pt-BR" sz="3200" b="1" dirty="0">
                <a:solidFill>
                  <a:schemeClr val="bg1">
                    <a:lumMod val="50000"/>
                  </a:schemeClr>
                </a:solidFill>
                <a:latin typeface="+mn-lt"/>
                <a:cs typeface="+mn-cs"/>
              </a:rPr>
              <a:t> </a:t>
            </a:r>
            <a:r>
              <a:rPr lang="pt-BR" sz="3200" b="1" dirty="0" err="1">
                <a:solidFill>
                  <a:schemeClr val="bg1">
                    <a:lumMod val="50000"/>
                  </a:schemeClr>
                </a:solidFill>
                <a:latin typeface="+mn-lt"/>
                <a:cs typeface="+mn-cs"/>
              </a:rPr>
              <a:t>che</a:t>
            </a:r>
            <a:r>
              <a:rPr lang="pt-BR" sz="3200" b="1" dirty="0">
                <a:solidFill>
                  <a:schemeClr val="bg1">
                    <a:lumMod val="50000"/>
                  </a:schemeClr>
                </a:solidFill>
                <a:latin typeface="+mn-lt"/>
                <a:cs typeface="+mn-cs"/>
              </a:rPr>
              <a:t> </a:t>
            </a:r>
            <a:r>
              <a:rPr lang="pt-BR" sz="3200" b="1" dirty="0" err="1">
                <a:solidFill>
                  <a:schemeClr val="bg1">
                    <a:lumMod val="50000"/>
                  </a:schemeClr>
                </a:solidFill>
                <a:latin typeface="+mn-lt"/>
                <a:cs typeface="+mn-cs"/>
              </a:rPr>
              <a:t>impediscono</a:t>
            </a:r>
            <a:r>
              <a:rPr lang="pt-BR" sz="3200" b="1" dirty="0">
                <a:solidFill>
                  <a:schemeClr val="bg1">
                    <a:lumMod val="50000"/>
                  </a:schemeClr>
                </a:solidFill>
                <a:latin typeface="+mn-lt"/>
                <a:cs typeface="+mn-cs"/>
              </a:rPr>
              <a:t/>
            </a:r>
            <a:br>
              <a:rPr lang="pt-BR" sz="3200" b="1" dirty="0">
                <a:solidFill>
                  <a:schemeClr val="bg1">
                    <a:lumMod val="50000"/>
                  </a:schemeClr>
                </a:solidFill>
                <a:latin typeface="+mn-lt"/>
                <a:cs typeface="+mn-cs"/>
              </a:rPr>
            </a:br>
            <a:r>
              <a:rPr lang="pt-BR" sz="3200" b="1" dirty="0">
                <a:solidFill>
                  <a:schemeClr val="bg1">
                    <a:lumMod val="50000"/>
                  </a:schemeClr>
                </a:solidFill>
                <a:latin typeface="+mn-lt"/>
                <a:cs typeface="+mn-cs"/>
              </a:rPr>
              <a:t>o </a:t>
            </a:r>
            <a:r>
              <a:rPr lang="pt-BR" sz="3200" b="1" dirty="0" err="1">
                <a:solidFill>
                  <a:schemeClr val="bg1">
                    <a:lumMod val="50000"/>
                  </a:schemeClr>
                </a:solidFill>
                <a:latin typeface="+mn-lt"/>
                <a:cs typeface="+mn-cs"/>
              </a:rPr>
              <a:t>possono</a:t>
            </a:r>
            <a:r>
              <a:rPr lang="pt-BR" sz="3200" b="1" dirty="0">
                <a:solidFill>
                  <a:schemeClr val="bg1">
                    <a:lumMod val="50000"/>
                  </a:schemeClr>
                </a:solidFill>
                <a:latin typeface="+mn-lt"/>
                <a:cs typeface="+mn-cs"/>
              </a:rPr>
              <a:t> </a:t>
            </a:r>
            <a:r>
              <a:rPr lang="pt-BR" sz="3200" b="1" dirty="0" err="1">
                <a:solidFill>
                  <a:schemeClr val="bg1">
                    <a:lumMod val="50000"/>
                  </a:schemeClr>
                </a:solidFill>
                <a:latin typeface="+mn-lt"/>
                <a:cs typeface="+mn-cs"/>
              </a:rPr>
              <a:t>consentire</a:t>
            </a:r>
            <a:r>
              <a:rPr lang="pt-BR" sz="3200" b="1" dirty="0">
                <a:solidFill>
                  <a:schemeClr val="bg1">
                    <a:lumMod val="50000"/>
                  </a:schemeClr>
                </a:solidFill>
                <a:latin typeface="+mn-lt"/>
                <a:cs typeface="+mn-cs"/>
              </a:rPr>
              <a:t> </a:t>
            </a:r>
            <a:br>
              <a:rPr lang="pt-BR" sz="3200" b="1" dirty="0">
                <a:solidFill>
                  <a:schemeClr val="bg1">
                    <a:lumMod val="50000"/>
                  </a:schemeClr>
                </a:solidFill>
                <a:latin typeface="+mn-lt"/>
                <a:cs typeface="+mn-cs"/>
              </a:rPr>
            </a:br>
            <a:r>
              <a:rPr lang="pt-BR" sz="3200" b="1" dirty="0" err="1">
                <a:solidFill>
                  <a:schemeClr val="bg1">
                    <a:lumMod val="50000"/>
                  </a:schemeClr>
                </a:solidFill>
                <a:latin typeface="+mn-lt"/>
                <a:cs typeface="+mn-cs"/>
              </a:rPr>
              <a:t>di</a:t>
            </a:r>
            <a:r>
              <a:rPr lang="pt-BR" sz="3200" b="1" dirty="0">
                <a:solidFill>
                  <a:schemeClr val="bg1">
                    <a:lumMod val="50000"/>
                  </a:schemeClr>
                </a:solidFill>
                <a:latin typeface="+mn-lt"/>
                <a:cs typeface="+mn-cs"/>
              </a:rPr>
              <a:t> dar </a:t>
            </a:r>
            <a:r>
              <a:rPr lang="pt-BR" sz="3200" b="1" dirty="0" err="1">
                <a:solidFill>
                  <a:schemeClr val="bg1">
                    <a:lumMod val="50000"/>
                  </a:schemeClr>
                </a:solidFill>
                <a:latin typeface="+mn-lt"/>
                <a:cs typeface="+mn-cs"/>
              </a:rPr>
              <a:t>vita</a:t>
            </a:r>
            <a:r>
              <a:rPr lang="pt-BR" sz="3200" b="1" dirty="0">
                <a:solidFill>
                  <a:schemeClr val="bg1">
                    <a:lumMod val="50000"/>
                  </a:schemeClr>
                </a:solidFill>
                <a:latin typeface="+mn-lt"/>
                <a:cs typeface="+mn-cs"/>
              </a:rPr>
              <a:t> al </a:t>
            </a:r>
            <a:r>
              <a:rPr lang="pt-BR" sz="3200" b="1" dirty="0" err="1">
                <a:solidFill>
                  <a:schemeClr val="bg1">
                    <a:lumMod val="50000"/>
                  </a:schemeClr>
                </a:solidFill>
                <a:latin typeface="+mn-lt"/>
                <a:cs typeface="+mn-cs"/>
              </a:rPr>
              <a:t>cambiamento</a:t>
            </a:r>
            <a:r>
              <a:rPr lang="pt-BR" sz="3200" b="1" dirty="0">
                <a:solidFill>
                  <a:schemeClr val="bg1">
                    <a:lumMod val="50000"/>
                  </a:schemeClr>
                </a:solidFill>
                <a:latin typeface="+mn-lt"/>
                <a:cs typeface="+mn-cs"/>
              </a:rPr>
              <a:t> </a:t>
            </a:r>
            <a:endParaRPr lang="en-US" sz="3200" b="1" dirty="0">
              <a:solidFill>
                <a:srgbClr val="000066"/>
              </a:solidFill>
              <a:effectLst>
                <a:outerShdw blurRad="38100" dist="38100" dir="2700000" algn="tl">
                  <a:srgbClr val="DDDDDD"/>
                </a:outerShdw>
              </a:effectLst>
              <a:latin typeface="+mn-lt"/>
              <a:cs typeface="+mn-cs"/>
            </a:endParaRPr>
          </a:p>
        </p:txBody>
      </p:sp>
      <p:pic>
        <p:nvPicPr>
          <p:cNvPr id="3" name="Immagine 8"/>
          <p:cNvPicPr>
            <a:picLocks noChangeAspect="1"/>
          </p:cNvPicPr>
          <p:nvPr/>
        </p:nvPicPr>
        <p:blipFill>
          <a:blip r:embed="rId3">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34819"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ChangeArrowheads="1"/>
          </p:cNvSpPr>
          <p:nvPr/>
        </p:nvSpPr>
        <p:spPr bwMode="auto">
          <a:xfrm>
            <a:off x="1181100" y="1395413"/>
            <a:ext cx="6794500" cy="558800"/>
          </a:xfrm>
          <a:prstGeom prst="rect">
            <a:avLst/>
          </a:prstGeom>
          <a:noFill/>
          <a:ln w="9525">
            <a:noFill/>
            <a:miter lim="800000"/>
            <a:headEnd/>
            <a:tailEnd/>
          </a:ln>
        </p:spPr>
        <p:txBody>
          <a:bodyPr lIns="92075" tIns="46038" rIns="92075" bIns="46038" anchor="ctr"/>
          <a:lstStyle/>
          <a:p>
            <a:pPr algn="ctr"/>
            <a:r>
              <a:rPr lang="it-IT" sz="3200" b="1">
                <a:solidFill>
                  <a:srgbClr val="009EFF"/>
                </a:solidFill>
              </a:rPr>
              <a:t>Modello di comunicazione</a:t>
            </a:r>
          </a:p>
          <a:p>
            <a:pPr algn="ctr"/>
            <a:r>
              <a:rPr lang="en-US" sz="2800" i="1">
                <a:solidFill>
                  <a:srgbClr val="009EFF"/>
                </a:solidFill>
              </a:rPr>
              <a:t>da Thomas Gordon</a:t>
            </a:r>
          </a:p>
          <a:p>
            <a:pPr algn="ctr"/>
            <a:r>
              <a:rPr lang="it-IT" sz="4000" b="1">
                <a:solidFill>
                  <a:srgbClr val="009EFF"/>
                </a:solidFill>
              </a:rPr>
              <a:t> </a:t>
            </a:r>
          </a:p>
        </p:txBody>
      </p:sp>
      <p:sp>
        <p:nvSpPr>
          <p:cNvPr id="14339" name="Rectangle 3"/>
          <p:cNvSpPr>
            <a:spLocks noChangeArrowheads="1"/>
          </p:cNvSpPr>
          <p:nvPr/>
        </p:nvSpPr>
        <p:spPr bwMode="auto">
          <a:xfrm>
            <a:off x="865188" y="2368550"/>
            <a:ext cx="2386012" cy="831850"/>
          </a:xfrm>
          <a:prstGeom prst="rect">
            <a:avLst/>
          </a:prstGeom>
          <a:noFill/>
          <a:ln>
            <a:noFill/>
          </a:ln>
          <a:extLst>
            <a:ext uri="{909E8E84-426E-40dd-AFC4-6F175D3DCCD1}"/>
            <a:ext uri="{91240B29-F687-4f45-9708-019B960494DF}"/>
          </a:extLst>
        </p:spPr>
        <p:txBody>
          <a:bodyPr lIns="92075" tIns="46038" rIns="92075" bIns="46038">
            <a:spAutoFit/>
          </a:bodyPr>
          <a:lstStyle/>
          <a:p>
            <a:pPr algn="ctr" fontAlgn="auto">
              <a:spcBef>
                <a:spcPct val="50000"/>
              </a:spcBef>
              <a:spcAft>
                <a:spcPts val="0"/>
              </a:spcAft>
              <a:defRPr/>
            </a:pPr>
            <a:r>
              <a:rPr lang="it-IT" sz="2400" b="1" dirty="0">
                <a:solidFill>
                  <a:schemeClr val="bg1">
                    <a:lumMod val="50000"/>
                  </a:schemeClr>
                </a:solidFill>
                <a:latin typeface="+mn-lt"/>
                <a:cs typeface="+mn-cs"/>
              </a:rPr>
              <a:t>(2) Ciò che la persona dice</a:t>
            </a:r>
          </a:p>
        </p:txBody>
      </p:sp>
      <p:sp>
        <p:nvSpPr>
          <p:cNvPr id="14340" name="Rectangle 4"/>
          <p:cNvSpPr>
            <a:spLocks noChangeArrowheads="1"/>
          </p:cNvSpPr>
          <p:nvPr/>
        </p:nvSpPr>
        <p:spPr bwMode="auto">
          <a:xfrm>
            <a:off x="900113" y="4121150"/>
            <a:ext cx="2501900" cy="1201738"/>
          </a:xfrm>
          <a:prstGeom prst="rect">
            <a:avLst/>
          </a:prstGeom>
          <a:noFill/>
          <a:ln>
            <a:noFill/>
          </a:ln>
          <a:extLst>
            <a:ext uri="{909E8E84-426E-40dd-AFC4-6F175D3DCCD1}"/>
            <a:ext uri="{91240B29-F687-4f45-9708-019B960494DF}"/>
          </a:extLst>
        </p:spPr>
        <p:txBody>
          <a:bodyPr lIns="92075" tIns="46038" rIns="92075" bIns="46038">
            <a:spAutoFit/>
          </a:bodyPr>
          <a:lstStyle/>
          <a:p>
            <a:pPr algn="ctr" fontAlgn="auto">
              <a:spcBef>
                <a:spcPct val="50000"/>
              </a:spcBef>
              <a:spcAft>
                <a:spcPts val="0"/>
              </a:spcAft>
              <a:defRPr/>
            </a:pPr>
            <a:r>
              <a:rPr lang="it-IT" sz="2400" b="1" dirty="0">
                <a:solidFill>
                  <a:schemeClr val="bg1">
                    <a:lumMod val="50000"/>
                  </a:schemeClr>
                </a:solidFill>
                <a:latin typeface="+mn-lt"/>
                <a:cs typeface="+mn-cs"/>
              </a:rPr>
              <a:t>(1) Ciò che la persona voleva comunicare</a:t>
            </a:r>
            <a:endParaRPr lang="en-US" sz="2200" b="1" dirty="0">
              <a:latin typeface="+mn-lt"/>
              <a:cs typeface="+mn-cs"/>
            </a:endParaRPr>
          </a:p>
        </p:txBody>
      </p:sp>
      <p:sp>
        <p:nvSpPr>
          <p:cNvPr id="14341" name="Rectangle 5"/>
          <p:cNvSpPr>
            <a:spLocks noChangeArrowheads="1"/>
          </p:cNvSpPr>
          <p:nvPr/>
        </p:nvSpPr>
        <p:spPr bwMode="auto">
          <a:xfrm>
            <a:off x="4630738" y="4208463"/>
            <a:ext cx="3446462" cy="1201737"/>
          </a:xfrm>
          <a:prstGeom prst="rect">
            <a:avLst/>
          </a:prstGeom>
          <a:noFill/>
          <a:ln>
            <a:noFill/>
          </a:ln>
          <a:extLst>
            <a:ext uri="{909E8E84-426E-40dd-AFC4-6F175D3DCCD1}"/>
            <a:ext uri="{91240B29-F687-4f45-9708-019B960494DF}"/>
          </a:extLst>
        </p:spPr>
        <p:txBody>
          <a:bodyPr lIns="92075" tIns="46038" rIns="92075" bIns="46038">
            <a:spAutoFit/>
          </a:bodyPr>
          <a:lstStyle/>
          <a:p>
            <a:pPr algn="ctr" fontAlgn="auto">
              <a:spcBef>
                <a:spcPct val="50000"/>
              </a:spcBef>
              <a:spcAft>
                <a:spcPts val="0"/>
              </a:spcAft>
              <a:defRPr/>
            </a:pPr>
            <a:r>
              <a:rPr lang="it-IT" sz="2400" b="1" dirty="0">
                <a:solidFill>
                  <a:schemeClr val="bg1">
                    <a:lumMod val="50000"/>
                  </a:schemeClr>
                </a:solidFill>
                <a:latin typeface="+mn-lt"/>
                <a:cs typeface="+mn-cs"/>
              </a:rPr>
              <a:t>(4) Ciò che il </a:t>
            </a:r>
            <a:r>
              <a:rPr lang="it-IT" sz="2400" b="1" dirty="0" err="1">
                <a:solidFill>
                  <a:schemeClr val="bg1">
                    <a:lumMod val="50000"/>
                  </a:schemeClr>
                </a:solidFill>
                <a:latin typeface="+mn-lt"/>
                <a:cs typeface="+mn-cs"/>
              </a:rPr>
              <a:t>caregiver</a:t>
            </a:r>
            <a:r>
              <a:rPr lang="it-IT" sz="2400" b="1" dirty="0">
                <a:solidFill>
                  <a:schemeClr val="bg1">
                    <a:lumMod val="50000"/>
                  </a:schemeClr>
                </a:solidFill>
                <a:latin typeface="+mn-lt"/>
                <a:cs typeface="+mn-cs"/>
              </a:rPr>
              <a:t> pensa che la persona volesse comunicare </a:t>
            </a:r>
          </a:p>
        </p:txBody>
      </p:sp>
      <p:sp>
        <p:nvSpPr>
          <p:cNvPr id="36869" name="AutoShape 6"/>
          <p:cNvSpPr>
            <a:spLocks noChangeArrowheads="1"/>
          </p:cNvSpPr>
          <p:nvPr/>
        </p:nvSpPr>
        <p:spPr bwMode="auto">
          <a:xfrm>
            <a:off x="3398838" y="2543175"/>
            <a:ext cx="1128712" cy="482600"/>
          </a:xfrm>
          <a:prstGeom prst="rightArrow">
            <a:avLst>
              <a:gd name="adj1" fmla="val 50000"/>
              <a:gd name="adj2" fmla="val 130411"/>
            </a:avLst>
          </a:prstGeom>
          <a:solidFill>
            <a:srgbClr val="009EFF"/>
          </a:solidFill>
          <a:ln w="12700">
            <a:solidFill>
              <a:srgbClr val="7F7F7F"/>
            </a:solidFill>
            <a:miter lim="800000"/>
            <a:headEnd/>
            <a:tailEnd/>
          </a:ln>
        </p:spPr>
        <p:txBody>
          <a:bodyPr wrap="none" anchor="ctr"/>
          <a:lstStyle/>
          <a:p>
            <a:endParaRPr lang="it-IT"/>
          </a:p>
        </p:txBody>
      </p:sp>
      <p:sp>
        <p:nvSpPr>
          <p:cNvPr id="36870" name="AutoShape 8"/>
          <p:cNvSpPr>
            <a:spLocks noChangeArrowheads="1"/>
          </p:cNvSpPr>
          <p:nvPr/>
        </p:nvSpPr>
        <p:spPr bwMode="auto">
          <a:xfrm>
            <a:off x="5940425" y="3341688"/>
            <a:ext cx="482600" cy="779462"/>
          </a:xfrm>
          <a:prstGeom prst="downArrow">
            <a:avLst>
              <a:gd name="adj1" fmla="val 50000"/>
              <a:gd name="adj2" fmla="val 62407"/>
            </a:avLst>
          </a:prstGeom>
          <a:solidFill>
            <a:srgbClr val="009EFF"/>
          </a:solidFill>
          <a:ln w="12700">
            <a:solidFill>
              <a:srgbClr val="7F7F7F"/>
            </a:solidFill>
            <a:miter lim="800000"/>
            <a:headEnd/>
            <a:tailEnd/>
          </a:ln>
        </p:spPr>
        <p:txBody>
          <a:bodyPr wrap="none" anchor="ctr"/>
          <a:lstStyle/>
          <a:p>
            <a:endParaRPr lang="it-IT"/>
          </a:p>
        </p:txBody>
      </p:sp>
      <p:sp>
        <p:nvSpPr>
          <p:cNvPr id="14344" name="Text Box 13"/>
          <p:cNvSpPr txBox="1">
            <a:spLocks noChangeArrowheads="1"/>
          </p:cNvSpPr>
          <p:nvPr/>
        </p:nvSpPr>
        <p:spPr bwMode="auto">
          <a:xfrm>
            <a:off x="4630738" y="2370138"/>
            <a:ext cx="2965450" cy="830262"/>
          </a:xfrm>
          <a:prstGeom prst="rect">
            <a:avLst/>
          </a:prstGeom>
          <a:noFill/>
          <a:ln>
            <a:noFill/>
          </a:ln>
          <a:extLst>
            <a:ext uri="{909E8E84-426E-40dd-AFC4-6F175D3DCCD1}"/>
            <a:ext uri="{91240B29-F687-4f45-9708-019B960494DF}"/>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algn="ctr" fontAlgn="auto">
              <a:spcBef>
                <a:spcPct val="50000"/>
              </a:spcBef>
              <a:spcAft>
                <a:spcPts val="0"/>
              </a:spcAft>
              <a:defRPr/>
            </a:pPr>
            <a:r>
              <a:rPr lang="it-IT" sz="2400" b="1" dirty="0">
                <a:solidFill>
                  <a:schemeClr val="bg1">
                    <a:lumMod val="50000"/>
                  </a:schemeClr>
                </a:solidFill>
                <a:cs typeface="+mn-cs"/>
              </a:rPr>
              <a:t>(3) Ciò </a:t>
            </a:r>
            <a:r>
              <a:rPr lang="it-IT" sz="2400" b="1" dirty="0" smtClean="0">
                <a:solidFill>
                  <a:schemeClr val="bg1">
                    <a:lumMod val="50000"/>
                  </a:schemeClr>
                </a:solidFill>
                <a:cs typeface="+mn-cs"/>
              </a:rPr>
              <a:t>che il </a:t>
            </a:r>
            <a:r>
              <a:rPr lang="it-IT" sz="2400" b="1" dirty="0" err="1">
                <a:solidFill>
                  <a:schemeClr val="bg1">
                    <a:lumMod val="50000"/>
                  </a:schemeClr>
                </a:solidFill>
                <a:cs typeface="+mn-cs"/>
              </a:rPr>
              <a:t>caregiver</a:t>
            </a:r>
            <a:r>
              <a:rPr lang="it-IT" sz="2400" b="1" dirty="0">
                <a:solidFill>
                  <a:schemeClr val="bg1">
                    <a:lumMod val="50000"/>
                  </a:schemeClr>
                </a:solidFill>
                <a:cs typeface="+mn-cs"/>
              </a:rPr>
              <a:t> </a:t>
            </a:r>
            <a:r>
              <a:rPr lang="it-IT" sz="2400" b="1" dirty="0" smtClean="0">
                <a:solidFill>
                  <a:schemeClr val="bg1">
                    <a:lumMod val="50000"/>
                  </a:schemeClr>
                </a:solidFill>
                <a:cs typeface="+mn-cs"/>
              </a:rPr>
              <a:t>ascolta</a:t>
            </a:r>
            <a:endParaRPr lang="it-IT" sz="2400" b="1" dirty="0">
              <a:solidFill>
                <a:schemeClr val="bg1">
                  <a:lumMod val="50000"/>
                </a:schemeClr>
              </a:solidFill>
              <a:cs typeface="+mn-cs"/>
            </a:endParaRPr>
          </a:p>
        </p:txBody>
      </p:sp>
      <p:sp>
        <p:nvSpPr>
          <p:cNvPr id="14346" name="AutoShape 15"/>
          <p:cNvSpPr>
            <a:spLocks noChangeArrowheads="1"/>
          </p:cNvSpPr>
          <p:nvPr/>
        </p:nvSpPr>
        <p:spPr bwMode="auto">
          <a:xfrm flipV="1">
            <a:off x="1816100" y="3341688"/>
            <a:ext cx="482600" cy="646112"/>
          </a:xfrm>
          <a:prstGeom prst="downArrow">
            <a:avLst>
              <a:gd name="adj1" fmla="val 50000"/>
              <a:gd name="adj2" fmla="val 63228"/>
            </a:avLst>
          </a:prstGeom>
          <a:solidFill>
            <a:srgbClr val="009EFF"/>
          </a:solidFill>
          <a:ln w="12700">
            <a:solidFill>
              <a:schemeClr val="tx1">
                <a:lumMod val="50000"/>
                <a:lumOff val="50000"/>
              </a:schemeClr>
            </a:solidFill>
            <a:miter lim="800000"/>
            <a:headEnd/>
            <a:tailEnd/>
          </a:ln>
        </p:spPr>
        <p:txBody>
          <a:bodyPr rot="10800000" wrap="none" anchor="ctr"/>
          <a:lstStyle/>
          <a:p>
            <a:pPr fontAlgn="auto">
              <a:spcBef>
                <a:spcPts val="0"/>
              </a:spcBef>
              <a:spcAft>
                <a:spcPts val="0"/>
              </a:spcAft>
              <a:defRPr/>
            </a:pPr>
            <a:endParaRPr lang="it-IT">
              <a:latin typeface="+mn-lt"/>
              <a:cs typeface="+mn-cs"/>
            </a:endParaRPr>
          </a:p>
        </p:txBody>
      </p:sp>
      <p:sp>
        <p:nvSpPr>
          <p:cNvPr id="36873" name="Text Box 16"/>
          <p:cNvSpPr txBox="1">
            <a:spLocks noChangeArrowheads="1"/>
          </p:cNvSpPr>
          <p:nvPr/>
        </p:nvSpPr>
        <p:spPr bwMode="auto">
          <a:xfrm>
            <a:off x="673100" y="6316663"/>
            <a:ext cx="7772400" cy="274637"/>
          </a:xfrm>
          <a:prstGeom prst="rect">
            <a:avLst/>
          </a:prstGeom>
          <a:noFill/>
          <a:ln w="9525">
            <a:noFill/>
            <a:miter lim="800000"/>
            <a:headEnd/>
            <a:tailEnd/>
          </a:ln>
        </p:spPr>
        <p:txBody>
          <a:bodyPr>
            <a:spAutoFit/>
          </a:bodyPr>
          <a:lstStyle/>
          <a:p>
            <a:pPr algn="r">
              <a:spcBef>
                <a:spcPct val="50000"/>
              </a:spcBef>
            </a:pPr>
            <a:r>
              <a:rPr lang="en-US" sz="1200" b="1">
                <a:solidFill>
                  <a:schemeClr val="tx2"/>
                </a:solidFill>
                <a:latin typeface="Univers"/>
                <a:ea typeface="ＭＳ Ｐゴシック" pitchFamily="34" charset="-128"/>
              </a:rPr>
              <a:t>* Adattamento da: </a:t>
            </a:r>
            <a:r>
              <a:rPr lang="en-GB" sz="1200" b="1">
                <a:solidFill>
                  <a:schemeClr val="tx2"/>
                </a:solidFill>
                <a:latin typeface="Univers"/>
                <a:ea typeface="ＭＳ Ｐゴシック" pitchFamily="34" charset="-128"/>
              </a:rPr>
              <a:t>http://www.gordontraining.com/aboutdtg.asp</a:t>
            </a:r>
            <a:r>
              <a:rPr lang="ca-ES" sz="1200" b="1">
                <a:solidFill>
                  <a:schemeClr val="tx2"/>
                </a:solidFill>
                <a:latin typeface="Univers"/>
                <a:ea typeface="ＭＳ Ｐゴシック" pitchFamily="34" charset="-128"/>
              </a:rPr>
              <a:t> </a:t>
            </a:r>
            <a:endParaRPr lang="en-GB" sz="1200" b="1">
              <a:solidFill>
                <a:schemeClr val="tx2"/>
              </a:solidFill>
              <a:latin typeface="Univers"/>
              <a:ea typeface="ＭＳ Ｐゴシック" pitchFamily="34" charset="-128"/>
            </a:endParaRPr>
          </a:p>
        </p:txBody>
      </p:sp>
      <p:pic>
        <p:nvPicPr>
          <p:cNvPr id="12" name="Immagine 8"/>
          <p:cNvPicPr>
            <a:picLocks noChangeAspect="1"/>
          </p:cNvPicPr>
          <p:nvPr/>
        </p:nvPicPr>
        <p:blipFill>
          <a:blip r:embed="rId3">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36875"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ChangeArrowheads="1"/>
          </p:cNvSpPr>
          <p:nvPr/>
        </p:nvSpPr>
        <p:spPr bwMode="auto">
          <a:xfrm>
            <a:off x="179388" y="476250"/>
            <a:ext cx="8964612" cy="1246188"/>
          </a:xfrm>
          <a:prstGeom prst="rect">
            <a:avLst/>
          </a:prstGeom>
          <a:noFill/>
          <a:ln w="9525">
            <a:noFill/>
            <a:miter lim="800000"/>
            <a:headEnd/>
            <a:tailEnd/>
          </a:ln>
        </p:spPr>
        <p:txBody>
          <a:bodyPr anchor="ctr"/>
          <a:lstStyle/>
          <a:p>
            <a:pPr algn="ctr"/>
            <a:r>
              <a:rPr lang="it-IT" sz="3200" b="1">
                <a:solidFill>
                  <a:srgbClr val="009EFF"/>
                </a:solidFill>
              </a:rPr>
              <a:t>Strategie di apertura</a:t>
            </a:r>
          </a:p>
          <a:p>
            <a:pPr algn="ctr"/>
            <a:r>
              <a:rPr lang="it-IT" sz="2800">
                <a:solidFill>
                  <a:srgbClr val="009EFF"/>
                </a:solidFill>
              </a:rPr>
              <a:t>(Abilità del Colloquio Motivazionale Breve)</a:t>
            </a:r>
            <a:endParaRPr lang="en-GB" sz="3200">
              <a:solidFill>
                <a:schemeClr val="tx2"/>
              </a:solidFill>
            </a:endParaRPr>
          </a:p>
        </p:txBody>
      </p:sp>
      <p:grpSp>
        <p:nvGrpSpPr>
          <p:cNvPr id="38914" name="Group 5"/>
          <p:cNvGrpSpPr>
            <a:grpSpLocks/>
          </p:cNvGrpSpPr>
          <p:nvPr/>
        </p:nvGrpSpPr>
        <p:grpSpPr bwMode="auto">
          <a:xfrm>
            <a:off x="603250" y="1712913"/>
            <a:ext cx="8116888" cy="4059237"/>
            <a:chOff x="477" y="834"/>
            <a:chExt cx="5113" cy="2557"/>
          </a:xfrm>
        </p:grpSpPr>
        <p:sp>
          <p:nvSpPr>
            <p:cNvPr id="15364" name="Rectangle 3"/>
            <p:cNvSpPr>
              <a:spLocks noChangeArrowheads="1"/>
            </p:cNvSpPr>
            <p:nvPr/>
          </p:nvSpPr>
          <p:spPr bwMode="auto">
            <a:xfrm>
              <a:off x="1760" y="996"/>
              <a:ext cx="2300" cy="1456"/>
            </a:xfrm>
            <a:prstGeom prst="rect">
              <a:avLst/>
            </a:prstGeom>
            <a:noFill/>
            <a:ln>
              <a:noFill/>
            </a:ln>
            <a:extLst>
              <a:ext uri="{909E8E84-426E-40dd-AFC4-6F175D3DCCD1}"/>
              <a:ext uri="{91240B29-F687-4f45-9708-019B960494DF}"/>
            </a:extLst>
          </p:spPr>
          <p:txBody>
            <a:bodyPr lIns="90488" tIns="44450" rIns="90488" bIns="44450">
              <a:spAutoFit/>
            </a:bodyPr>
            <a:lstStyle/>
            <a:p>
              <a:pPr algn="ctr" fontAlgn="auto">
                <a:lnSpc>
                  <a:spcPct val="90000"/>
                </a:lnSpc>
                <a:spcBef>
                  <a:spcPct val="50000"/>
                </a:spcBef>
                <a:spcAft>
                  <a:spcPts val="0"/>
                </a:spcAft>
                <a:defRPr/>
              </a:pPr>
              <a:r>
                <a:rPr lang="en-GB" sz="2400" dirty="0">
                  <a:latin typeface="+mn-lt"/>
                  <a:cs typeface="+mn-cs"/>
                </a:rPr>
                <a:t> </a:t>
              </a:r>
              <a:r>
                <a:rPr lang="en-GB" sz="2400" dirty="0" err="1">
                  <a:solidFill>
                    <a:schemeClr val="bg1">
                      <a:lumMod val="50000"/>
                    </a:schemeClr>
                  </a:solidFill>
                  <a:latin typeface="+mn-lt"/>
                  <a:cs typeface="+mn-cs"/>
                </a:rPr>
                <a:t>Domande</a:t>
              </a:r>
              <a:r>
                <a:rPr lang="en-GB" sz="2400" dirty="0">
                  <a:solidFill>
                    <a:schemeClr val="bg1">
                      <a:lumMod val="50000"/>
                    </a:schemeClr>
                  </a:solidFill>
                  <a:latin typeface="+mn-lt"/>
                  <a:cs typeface="+mn-cs"/>
                </a:rPr>
                <a:t> </a:t>
              </a:r>
              <a:r>
                <a:rPr lang="en-GB" sz="2400" dirty="0" err="1">
                  <a:solidFill>
                    <a:schemeClr val="bg1">
                      <a:lumMod val="50000"/>
                    </a:schemeClr>
                  </a:solidFill>
                  <a:latin typeface="+mn-lt"/>
                  <a:cs typeface="+mn-cs"/>
                </a:rPr>
                <a:t>aperte</a:t>
              </a:r>
              <a:endParaRPr lang="en-GB" sz="2400" dirty="0">
                <a:solidFill>
                  <a:schemeClr val="bg1">
                    <a:lumMod val="50000"/>
                  </a:schemeClr>
                </a:solidFill>
                <a:latin typeface="+mn-lt"/>
                <a:cs typeface="+mn-cs"/>
              </a:endParaRPr>
            </a:p>
            <a:p>
              <a:pPr algn="ctr" fontAlgn="auto">
                <a:lnSpc>
                  <a:spcPct val="90000"/>
                </a:lnSpc>
                <a:spcBef>
                  <a:spcPct val="50000"/>
                </a:spcBef>
                <a:spcAft>
                  <a:spcPts val="0"/>
                </a:spcAft>
                <a:defRPr/>
              </a:pPr>
              <a:r>
                <a:rPr lang="en-GB" sz="2400" dirty="0">
                  <a:solidFill>
                    <a:schemeClr val="bg1">
                      <a:lumMod val="50000"/>
                    </a:schemeClr>
                  </a:solidFill>
                  <a:latin typeface="+mn-lt"/>
                  <a:cs typeface="+mn-cs"/>
                </a:rPr>
                <a:t> </a:t>
              </a:r>
              <a:r>
                <a:rPr lang="en-GB" sz="2400" dirty="0" err="1">
                  <a:solidFill>
                    <a:schemeClr val="bg1">
                      <a:lumMod val="50000"/>
                    </a:schemeClr>
                  </a:solidFill>
                  <a:latin typeface="+mn-lt"/>
                  <a:cs typeface="+mn-cs"/>
                </a:rPr>
                <a:t>Atteggiamento</a:t>
              </a:r>
              <a:r>
                <a:rPr lang="en-GB" sz="2400" dirty="0">
                  <a:solidFill>
                    <a:schemeClr val="bg1">
                      <a:lumMod val="50000"/>
                    </a:schemeClr>
                  </a:solidFill>
                  <a:latin typeface="+mn-lt"/>
                  <a:cs typeface="+mn-cs"/>
                </a:rPr>
                <a:t> </a:t>
              </a:r>
              <a:r>
                <a:rPr lang="en-GB" sz="2400" dirty="0" err="1">
                  <a:solidFill>
                    <a:schemeClr val="bg1">
                      <a:lumMod val="50000"/>
                    </a:schemeClr>
                  </a:solidFill>
                  <a:latin typeface="+mn-lt"/>
                  <a:cs typeface="+mn-cs"/>
                </a:rPr>
                <a:t>empatico</a:t>
              </a:r>
              <a:r>
                <a:rPr lang="en-GB" sz="2400" dirty="0">
                  <a:solidFill>
                    <a:schemeClr val="bg1">
                      <a:lumMod val="50000"/>
                    </a:schemeClr>
                  </a:solidFill>
                  <a:latin typeface="+mn-lt"/>
                  <a:cs typeface="+mn-cs"/>
                </a:rPr>
                <a:t>/</a:t>
              </a:r>
            </a:p>
            <a:p>
              <a:pPr algn="ctr" fontAlgn="auto">
                <a:lnSpc>
                  <a:spcPct val="90000"/>
                </a:lnSpc>
                <a:spcBef>
                  <a:spcPts val="0"/>
                </a:spcBef>
                <a:spcAft>
                  <a:spcPts val="0"/>
                </a:spcAft>
                <a:defRPr/>
              </a:pPr>
              <a:r>
                <a:rPr lang="en-GB" sz="2400" dirty="0">
                  <a:solidFill>
                    <a:schemeClr val="bg1">
                      <a:lumMod val="50000"/>
                    </a:schemeClr>
                  </a:solidFill>
                  <a:latin typeface="+mn-lt"/>
                  <a:cs typeface="+mn-cs"/>
                </a:rPr>
                <a:t> </a:t>
              </a:r>
              <a:r>
                <a:rPr lang="en-GB" sz="2400" dirty="0" err="1">
                  <a:solidFill>
                    <a:schemeClr val="bg1">
                      <a:lumMod val="50000"/>
                    </a:schemeClr>
                  </a:solidFill>
                  <a:latin typeface="+mn-lt"/>
                  <a:cs typeface="+mn-cs"/>
                </a:rPr>
                <a:t>Conferme</a:t>
              </a:r>
              <a:endParaRPr lang="en-GB" sz="2400" dirty="0">
                <a:solidFill>
                  <a:schemeClr val="bg1">
                    <a:lumMod val="50000"/>
                  </a:schemeClr>
                </a:solidFill>
                <a:latin typeface="+mn-lt"/>
                <a:cs typeface="+mn-cs"/>
              </a:endParaRPr>
            </a:p>
            <a:p>
              <a:pPr algn="ctr" fontAlgn="auto">
                <a:lnSpc>
                  <a:spcPct val="90000"/>
                </a:lnSpc>
                <a:spcBef>
                  <a:spcPct val="50000"/>
                </a:spcBef>
                <a:spcAft>
                  <a:spcPts val="0"/>
                </a:spcAft>
                <a:defRPr/>
              </a:pPr>
              <a:r>
                <a:rPr lang="en-GB" sz="2400" dirty="0">
                  <a:solidFill>
                    <a:schemeClr val="bg1">
                      <a:lumMod val="50000"/>
                    </a:schemeClr>
                  </a:solidFill>
                  <a:latin typeface="+mn-lt"/>
                  <a:cs typeface="+mn-cs"/>
                </a:rPr>
                <a:t> </a:t>
              </a:r>
              <a:r>
                <a:rPr lang="en-GB" sz="2400" dirty="0" err="1">
                  <a:solidFill>
                    <a:schemeClr val="bg1">
                      <a:lumMod val="50000"/>
                    </a:schemeClr>
                  </a:solidFill>
                  <a:latin typeface="+mn-lt"/>
                  <a:cs typeface="+mn-cs"/>
                </a:rPr>
                <a:t>Ascolto</a:t>
              </a:r>
              <a:r>
                <a:rPr lang="en-GB" sz="2400" dirty="0">
                  <a:solidFill>
                    <a:schemeClr val="bg1">
                      <a:lumMod val="50000"/>
                    </a:schemeClr>
                  </a:solidFill>
                  <a:latin typeface="+mn-lt"/>
                  <a:cs typeface="+mn-cs"/>
                </a:rPr>
                <a:t> </a:t>
              </a:r>
              <a:r>
                <a:rPr lang="en-GB" sz="2400" dirty="0" err="1">
                  <a:solidFill>
                    <a:schemeClr val="bg1">
                      <a:lumMod val="50000"/>
                    </a:schemeClr>
                  </a:solidFill>
                  <a:latin typeface="+mn-lt"/>
                  <a:cs typeface="+mn-cs"/>
                </a:rPr>
                <a:t>riflessivo</a:t>
              </a:r>
              <a:endParaRPr lang="en-GB" sz="2400" dirty="0">
                <a:solidFill>
                  <a:schemeClr val="bg1">
                    <a:lumMod val="50000"/>
                  </a:schemeClr>
                </a:solidFill>
                <a:latin typeface="+mn-lt"/>
                <a:cs typeface="+mn-cs"/>
              </a:endParaRPr>
            </a:p>
            <a:p>
              <a:pPr algn="ctr" fontAlgn="auto">
                <a:lnSpc>
                  <a:spcPct val="90000"/>
                </a:lnSpc>
                <a:spcBef>
                  <a:spcPct val="50000"/>
                </a:spcBef>
                <a:spcAft>
                  <a:spcPts val="0"/>
                </a:spcAft>
                <a:defRPr/>
              </a:pPr>
              <a:r>
                <a:rPr lang="en-GB" sz="2400" dirty="0">
                  <a:solidFill>
                    <a:schemeClr val="bg1">
                      <a:lumMod val="50000"/>
                    </a:schemeClr>
                  </a:solidFill>
                  <a:latin typeface="+mn-lt"/>
                  <a:cs typeface="+mn-cs"/>
                </a:rPr>
                <a:t> </a:t>
              </a:r>
              <a:r>
                <a:rPr lang="en-GB" sz="2400" dirty="0" err="1">
                  <a:solidFill>
                    <a:schemeClr val="bg1">
                      <a:lumMod val="50000"/>
                    </a:schemeClr>
                  </a:solidFill>
                  <a:latin typeface="+mn-lt"/>
                  <a:cs typeface="+mn-cs"/>
                </a:rPr>
                <a:t>Riepiloghi</a:t>
              </a:r>
              <a:endParaRPr lang="en-GB" sz="2400" dirty="0">
                <a:solidFill>
                  <a:schemeClr val="bg1">
                    <a:lumMod val="50000"/>
                  </a:schemeClr>
                </a:solidFill>
                <a:latin typeface="+mn-lt"/>
                <a:cs typeface="+mn-cs"/>
              </a:endParaRPr>
            </a:p>
          </p:txBody>
        </p:sp>
        <p:sp>
          <p:nvSpPr>
            <p:cNvPr id="38918" name="Rectangle 4"/>
            <p:cNvSpPr>
              <a:spLocks noChangeArrowheads="1"/>
            </p:cNvSpPr>
            <p:nvPr/>
          </p:nvSpPr>
          <p:spPr bwMode="auto">
            <a:xfrm>
              <a:off x="477" y="2077"/>
              <a:ext cx="1678" cy="289"/>
            </a:xfrm>
            <a:prstGeom prst="rect">
              <a:avLst/>
            </a:prstGeom>
            <a:noFill/>
            <a:ln w="9525">
              <a:noFill/>
              <a:miter lim="800000"/>
              <a:headEnd/>
              <a:tailEnd/>
            </a:ln>
          </p:spPr>
          <p:txBody>
            <a:bodyPr lIns="90488" tIns="44450" rIns="90488" bIns="44450">
              <a:spAutoFit/>
            </a:bodyPr>
            <a:lstStyle/>
            <a:p>
              <a:pPr algn="ctr">
                <a:spcBef>
                  <a:spcPct val="50000"/>
                </a:spcBef>
              </a:pPr>
              <a:r>
                <a:rPr lang="es-ES_tradnl" sz="2400">
                  <a:solidFill>
                    <a:srgbClr val="7F7F7F"/>
                  </a:solidFill>
                </a:rPr>
                <a:t>Resistenze</a:t>
              </a:r>
            </a:p>
          </p:txBody>
        </p:sp>
        <p:sp>
          <p:nvSpPr>
            <p:cNvPr id="38919" name="Line 5"/>
            <p:cNvSpPr>
              <a:spLocks noChangeShapeType="1"/>
            </p:cNvSpPr>
            <p:nvPr/>
          </p:nvSpPr>
          <p:spPr bwMode="auto">
            <a:xfrm flipH="1">
              <a:off x="1474" y="1649"/>
              <a:ext cx="377" cy="405"/>
            </a:xfrm>
            <a:prstGeom prst="line">
              <a:avLst/>
            </a:prstGeom>
            <a:noFill/>
            <a:ln w="76200">
              <a:solidFill>
                <a:srgbClr val="009EFF"/>
              </a:solidFill>
              <a:round/>
              <a:headEnd/>
              <a:tailEnd type="triangle" w="med" len="med"/>
            </a:ln>
          </p:spPr>
          <p:txBody>
            <a:bodyPr wrap="none" anchor="ctr"/>
            <a:lstStyle/>
            <a:p>
              <a:endParaRPr lang="it-IT"/>
            </a:p>
          </p:txBody>
        </p:sp>
        <p:sp>
          <p:nvSpPr>
            <p:cNvPr id="38920" name="Line 6"/>
            <p:cNvSpPr>
              <a:spLocks noChangeShapeType="1"/>
            </p:cNvSpPr>
            <p:nvPr/>
          </p:nvSpPr>
          <p:spPr bwMode="auto">
            <a:xfrm>
              <a:off x="3994" y="1581"/>
              <a:ext cx="447" cy="332"/>
            </a:xfrm>
            <a:prstGeom prst="line">
              <a:avLst/>
            </a:prstGeom>
            <a:noFill/>
            <a:ln w="76200">
              <a:solidFill>
                <a:srgbClr val="009EFF"/>
              </a:solidFill>
              <a:round/>
              <a:headEnd/>
              <a:tailEnd type="triangle" w="med" len="med"/>
            </a:ln>
          </p:spPr>
          <p:txBody>
            <a:bodyPr wrap="none" anchor="ctr"/>
            <a:lstStyle/>
            <a:p>
              <a:endParaRPr lang="it-IT"/>
            </a:p>
          </p:txBody>
        </p:sp>
        <p:sp>
          <p:nvSpPr>
            <p:cNvPr id="38921" name="Line 7"/>
            <p:cNvSpPr>
              <a:spLocks noChangeShapeType="1"/>
            </p:cNvSpPr>
            <p:nvPr/>
          </p:nvSpPr>
          <p:spPr bwMode="auto">
            <a:xfrm>
              <a:off x="1290" y="2366"/>
              <a:ext cx="4" cy="381"/>
            </a:xfrm>
            <a:prstGeom prst="line">
              <a:avLst/>
            </a:prstGeom>
            <a:noFill/>
            <a:ln w="76200">
              <a:solidFill>
                <a:srgbClr val="009EFF"/>
              </a:solidFill>
              <a:round/>
              <a:headEnd/>
              <a:tailEnd type="triangle" w="med" len="med"/>
            </a:ln>
          </p:spPr>
          <p:txBody>
            <a:bodyPr wrap="none" anchor="ctr"/>
            <a:lstStyle/>
            <a:p>
              <a:endParaRPr lang="it-IT"/>
            </a:p>
          </p:txBody>
        </p:sp>
        <p:sp>
          <p:nvSpPr>
            <p:cNvPr id="38922" name="Line 8"/>
            <p:cNvSpPr>
              <a:spLocks noChangeShapeType="1"/>
            </p:cNvSpPr>
            <p:nvPr/>
          </p:nvSpPr>
          <p:spPr bwMode="auto">
            <a:xfrm>
              <a:off x="4765" y="2434"/>
              <a:ext cx="0" cy="404"/>
            </a:xfrm>
            <a:prstGeom prst="line">
              <a:avLst/>
            </a:prstGeom>
            <a:noFill/>
            <a:ln w="76200">
              <a:solidFill>
                <a:srgbClr val="009EFF"/>
              </a:solidFill>
              <a:round/>
              <a:headEnd/>
              <a:tailEnd type="triangle" w="med" len="med"/>
            </a:ln>
          </p:spPr>
          <p:txBody>
            <a:bodyPr wrap="none" anchor="ctr"/>
            <a:lstStyle/>
            <a:p>
              <a:endParaRPr lang="it-IT"/>
            </a:p>
          </p:txBody>
        </p:sp>
        <p:sp>
          <p:nvSpPr>
            <p:cNvPr id="38923" name="Rectangle 9"/>
            <p:cNvSpPr>
              <a:spLocks noChangeArrowheads="1"/>
            </p:cNvSpPr>
            <p:nvPr/>
          </p:nvSpPr>
          <p:spPr bwMode="auto">
            <a:xfrm>
              <a:off x="3912" y="2838"/>
              <a:ext cx="1678" cy="325"/>
            </a:xfrm>
            <a:prstGeom prst="rect">
              <a:avLst/>
            </a:prstGeom>
            <a:noFill/>
            <a:ln w="9525">
              <a:noFill/>
              <a:miter lim="800000"/>
              <a:headEnd/>
              <a:tailEnd/>
            </a:ln>
          </p:spPr>
          <p:txBody>
            <a:bodyPr lIns="90488" tIns="44450" rIns="90488" bIns="44450">
              <a:spAutoFit/>
            </a:bodyPr>
            <a:lstStyle/>
            <a:p>
              <a:pPr algn="ctr">
                <a:spcBef>
                  <a:spcPct val="50000"/>
                </a:spcBef>
              </a:pPr>
              <a:r>
                <a:rPr lang="es-ES_tradnl" sz="2800"/>
                <a:t>  </a:t>
              </a:r>
              <a:r>
                <a:rPr lang="es-ES_tradnl" sz="2800">
                  <a:solidFill>
                    <a:srgbClr val="7F7F7F"/>
                  </a:solidFill>
                </a:rPr>
                <a:t>Continuare</a:t>
              </a:r>
            </a:p>
          </p:txBody>
        </p:sp>
        <p:sp>
          <p:nvSpPr>
            <p:cNvPr id="38924" name="Rectangle 10"/>
            <p:cNvSpPr>
              <a:spLocks noChangeArrowheads="1"/>
            </p:cNvSpPr>
            <p:nvPr/>
          </p:nvSpPr>
          <p:spPr bwMode="auto">
            <a:xfrm>
              <a:off x="477" y="2679"/>
              <a:ext cx="1678" cy="594"/>
            </a:xfrm>
            <a:prstGeom prst="rect">
              <a:avLst/>
            </a:prstGeom>
            <a:noFill/>
            <a:ln w="9525">
              <a:noFill/>
              <a:miter lim="800000"/>
              <a:headEnd/>
              <a:tailEnd/>
            </a:ln>
          </p:spPr>
          <p:txBody>
            <a:bodyPr lIns="90488" tIns="44450" rIns="90488" bIns="44450">
              <a:spAutoFit/>
            </a:bodyPr>
            <a:lstStyle/>
            <a:p>
              <a:pPr algn="ctr">
                <a:spcBef>
                  <a:spcPct val="50000"/>
                </a:spcBef>
              </a:pPr>
              <a:r>
                <a:rPr lang="es-ES_tradnl" sz="2800">
                  <a:solidFill>
                    <a:srgbClr val="7F7F7F"/>
                  </a:solidFill>
                </a:rPr>
                <a:t>Cambiare strategia</a:t>
              </a:r>
            </a:p>
          </p:txBody>
        </p:sp>
        <p:sp>
          <p:nvSpPr>
            <p:cNvPr id="38925" name="Text Box 11"/>
            <p:cNvSpPr txBox="1">
              <a:spLocks noChangeArrowheads="1"/>
            </p:cNvSpPr>
            <p:nvPr/>
          </p:nvSpPr>
          <p:spPr bwMode="auto">
            <a:xfrm>
              <a:off x="3906" y="1940"/>
              <a:ext cx="1632" cy="523"/>
            </a:xfrm>
            <a:prstGeom prst="rect">
              <a:avLst/>
            </a:prstGeom>
            <a:noFill/>
            <a:ln w="9525">
              <a:noFill/>
              <a:miter lim="800000"/>
              <a:headEnd/>
              <a:tailEnd/>
            </a:ln>
          </p:spPr>
          <p:txBody>
            <a:bodyPr>
              <a:spAutoFit/>
            </a:bodyPr>
            <a:lstStyle/>
            <a:p>
              <a:pPr algn="ctr">
                <a:spcBef>
                  <a:spcPct val="50000"/>
                </a:spcBef>
              </a:pPr>
              <a:r>
                <a:rPr lang="es-ES_tradnl" sz="2400">
                  <a:solidFill>
                    <a:srgbClr val="7F7F7F"/>
                  </a:solidFill>
                  <a:ea typeface="ＭＳ Ｐゴシック" pitchFamily="34" charset="-128"/>
                </a:rPr>
                <a:t>Disponibilità al cambiamento</a:t>
              </a:r>
              <a:endParaRPr lang="es-ES_tradnl" sz="2000" b="1">
                <a:solidFill>
                  <a:srgbClr val="7F7F7F"/>
                </a:solidFill>
                <a:ea typeface="ＭＳ Ｐゴシック" pitchFamily="34" charset="-128"/>
              </a:endParaRPr>
            </a:p>
          </p:txBody>
        </p:sp>
        <p:sp>
          <p:nvSpPr>
            <p:cNvPr id="38926" name="Text Box 12"/>
            <p:cNvSpPr txBox="1">
              <a:spLocks noChangeArrowheads="1"/>
            </p:cNvSpPr>
            <p:nvPr/>
          </p:nvSpPr>
          <p:spPr bwMode="auto">
            <a:xfrm>
              <a:off x="2041" y="2406"/>
              <a:ext cx="616" cy="980"/>
            </a:xfrm>
            <a:prstGeom prst="rect">
              <a:avLst/>
            </a:prstGeom>
            <a:noFill/>
            <a:ln w="9525">
              <a:noFill/>
              <a:miter lim="800000"/>
              <a:headEnd/>
              <a:tailEnd/>
            </a:ln>
          </p:spPr>
          <p:txBody>
            <a:bodyPr>
              <a:spAutoFit/>
            </a:bodyPr>
            <a:lstStyle/>
            <a:p>
              <a:pPr algn="ctr">
                <a:spcBef>
                  <a:spcPct val="50000"/>
                </a:spcBef>
              </a:pPr>
              <a:r>
                <a:rPr lang="it-IT" sz="9600" noProof="1">
                  <a:latin typeface="Times New Roman" pitchFamily="18" charset="0"/>
                  <a:ea typeface="ＭＳ Ｐゴシック" pitchFamily="34" charset="-128"/>
                  <a:sym typeface="Wingdings" pitchFamily="2" charset="2"/>
                </a:rPr>
                <a:t></a:t>
              </a:r>
              <a:endParaRPr lang="es-ES_tradnl" sz="9600">
                <a:latin typeface="Times New Roman" pitchFamily="18" charset="0"/>
                <a:ea typeface="ＭＳ Ｐゴシック" pitchFamily="34" charset="-128"/>
                <a:sym typeface="Wingdings" pitchFamily="2" charset="2"/>
              </a:endParaRPr>
            </a:p>
          </p:txBody>
        </p:sp>
        <p:sp>
          <p:nvSpPr>
            <p:cNvPr id="38927" name="Text Box 13"/>
            <p:cNvSpPr txBox="1">
              <a:spLocks noChangeArrowheads="1"/>
            </p:cNvSpPr>
            <p:nvPr/>
          </p:nvSpPr>
          <p:spPr bwMode="auto">
            <a:xfrm>
              <a:off x="3162" y="2411"/>
              <a:ext cx="667" cy="980"/>
            </a:xfrm>
            <a:prstGeom prst="rect">
              <a:avLst/>
            </a:prstGeom>
            <a:noFill/>
            <a:ln w="9525">
              <a:noFill/>
              <a:miter lim="800000"/>
              <a:headEnd/>
              <a:tailEnd/>
            </a:ln>
          </p:spPr>
          <p:txBody>
            <a:bodyPr>
              <a:spAutoFit/>
            </a:bodyPr>
            <a:lstStyle/>
            <a:p>
              <a:pPr algn="ctr">
                <a:spcBef>
                  <a:spcPct val="50000"/>
                </a:spcBef>
              </a:pPr>
              <a:r>
                <a:rPr lang="it-IT" sz="9600" noProof="1">
                  <a:latin typeface="Times New Roman" pitchFamily="18" charset="0"/>
                  <a:ea typeface="ＭＳ Ｐゴシック" pitchFamily="34" charset="-128"/>
                  <a:sym typeface="Wingdings" pitchFamily="2" charset="2"/>
                </a:rPr>
                <a:t></a:t>
              </a:r>
              <a:endParaRPr lang="es-ES_tradnl" sz="9600">
                <a:latin typeface="Times New Roman" pitchFamily="18" charset="0"/>
                <a:ea typeface="ＭＳ Ｐゴシック" pitchFamily="34" charset="-128"/>
                <a:sym typeface="Wingdings" pitchFamily="2" charset="2"/>
              </a:endParaRPr>
            </a:p>
          </p:txBody>
        </p:sp>
        <p:sp>
          <p:nvSpPr>
            <p:cNvPr id="15375" name="Line 14"/>
            <p:cNvSpPr>
              <a:spLocks noChangeShapeType="1"/>
            </p:cNvSpPr>
            <p:nvPr/>
          </p:nvSpPr>
          <p:spPr bwMode="auto">
            <a:xfrm flipH="1">
              <a:off x="3249" y="834"/>
              <a:ext cx="1334" cy="1734"/>
            </a:xfrm>
            <a:prstGeom prst="line">
              <a:avLst/>
            </a:prstGeom>
            <a:noFill/>
            <a:ln w="12700">
              <a:solidFill>
                <a:schemeClr val="tx1"/>
              </a:solidFill>
              <a:round/>
              <a:headEnd/>
              <a:tailEnd/>
            </a:ln>
            <a:extLst>
              <a:ext uri="{909E8E84-426E-40dd-AFC4-6F175D3DCCD1}"/>
            </a:extLst>
          </p:spPr>
          <p:txBody>
            <a:bodyPr wrap="none" anchor="ctr"/>
            <a:lstStyle/>
            <a:p>
              <a:pPr fontAlgn="auto">
                <a:spcBef>
                  <a:spcPts val="0"/>
                </a:spcBef>
                <a:spcAft>
                  <a:spcPts val="0"/>
                </a:spcAft>
                <a:defRPr/>
              </a:pPr>
              <a:endParaRPr lang="it-IT">
                <a:ln>
                  <a:solidFill>
                    <a:srgbClr val="7F7F7F"/>
                  </a:solidFill>
                </a:ln>
                <a:latin typeface="+mn-lt"/>
                <a:cs typeface="+mn-cs"/>
              </a:endParaRPr>
            </a:p>
          </p:txBody>
        </p:sp>
        <p:sp>
          <p:nvSpPr>
            <p:cNvPr id="15376" name="Line 15"/>
            <p:cNvSpPr>
              <a:spLocks noChangeShapeType="1"/>
            </p:cNvSpPr>
            <p:nvPr/>
          </p:nvSpPr>
          <p:spPr bwMode="auto">
            <a:xfrm>
              <a:off x="1290" y="834"/>
              <a:ext cx="1275" cy="1734"/>
            </a:xfrm>
            <a:prstGeom prst="line">
              <a:avLst/>
            </a:prstGeom>
            <a:noFill/>
            <a:ln w="12700">
              <a:solidFill>
                <a:schemeClr val="tx1"/>
              </a:solidFill>
              <a:round/>
              <a:headEnd/>
              <a:tailEnd/>
            </a:ln>
            <a:extLst>
              <a:ext uri="{909E8E84-426E-40dd-AFC4-6F175D3DCCD1}"/>
            </a:extLst>
          </p:spPr>
          <p:txBody>
            <a:bodyPr wrap="none" anchor="ctr"/>
            <a:lstStyle/>
            <a:p>
              <a:pPr fontAlgn="auto">
                <a:spcBef>
                  <a:spcPts val="0"/>
                </a:spcBef>
                <a:spcAft>
                  <a:spcPts val="0"/>
                </a:spcAft>
                <a:defRPr/>
              </a:pPr>
              <a:endParaRPr lang="it-IT">
                <a:ln>
                  <a:solidFill>
                    <a:schemeClr val="tx1">
                      <a:lumMod val="50000"/>
                      <a:lumOff val="50000"/>
                    </a:schemeClr>
                  </a:solidFill>
                </a:ln>
                <a:latin typeface="+mn-lt"/>
                <a:cs typeface="+mn-cs"/>
              </a:endParaRPr>
            </a:p>
          </p:txBody>
        </p:sp>
      </p:grpSp>
      <p:pic>
        <p:nvPicPr>
          <p:cNvPr id="17" name="Immagine 8"/>
          <p:cNvPicPr>
            <a:picLocks noChangeAspect="1"/>
          </p:cNvPicPr>
          <p:nvPr/>
        </p:nvPicPr>
        <p:blipFill>
          <a:blip r:embed="rId3">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38916"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olo 1"/>
          <p:cNvSpPr>
            <a:spLocks noGrp="1"/>
          </p:cNvSpPr>
          <p:nvPr>
            <p:ph type="title" idx="4294967295"/>
          </p:nvPr>
        </p:nvSpPr>
        <p:spPr>
          <a:xfrm>
            <a:off x="323850" y="115888"/>
            <a:ext cx="8515350" cy="1219200"/>
          </a:xfrm>
        </p:spPr>
        <p:txBody>
          <a:bodyPr/>
          <a:lstStyle/>
          <a:p>
            <a:pPr eaLnBrk="1" hangingPunct="1"/>
            <a:r>
              <a:rPr lang="it-IT" sz="3200" b="1" smtClean="0">
                <a:solidFill>
                  <a:srgbClr val="009EFF"/>
                </a:solidFill>
              </a:rPr>
              <a:t>Stili comunicativi </a:t>
            </a:r>
            <a:br>
              <a:rPr lang="it-IT" sz="3200" b="1" smtClean="0">
                <a:solidFill>
                  <a:srgbClr val="009EFF"/>
                </a:solidFill>
              </a:rPr>
            </a:br>
            <a:r>
              <a:rPr lang="it-IT" sz="3200" b="1" smtClean="0">
                <a:solidFill>
                  <a:srgbClr val="009EFF"/>
                </a:solidFill>
              </a:rPr>
              <a:t>nella relazione di sostegno</a:t>
            </a:r>
          </a:p>
        </p:txBody>
      </p:sp>
      <p:sp>
        <p:nvSpPr>
          <p:cNvPr id="40962" name="Segnaposto contenuto 2"/>
          <p:cNvSpPr>
            <a:spLocks/>
          </p:cNvSpPr>
          <p:nvPr/>
        </p:nvSpPr>
        <p:spPr bwMode="auto">
          <a:xfrm>
            <a:off x="5219700" y="1773238"/>
            <a:ext cx="3575050" cy="4800600"/>
          </a:xfrm>
          <a:prstGeom prst="rect">
            <a:avLst/>
          </a:prstGeom>
          <a:noFill/>
          <a:ln w="9525">
            <a:noFill/>
            <a:miter lim="800000"/>
            <a:headEnd/>
            <a:tailEnd/>
          </a:ln>
        </p:spPr>
        <p:txBody>
          <a:bodyPr/>
          <a:lstStyle/>
          <a:p>
            <a:pPr marL="595313" indent="-514350">
              <a:lnSpc>
                <a:spcPct val="150000"/>
              </a:lnSpc>
              <a:spcBef>
                <a:spcPct val="20000"/>
              </a:spcBef>
              <a:buFont typeface="Cambria" pitchFamily="18" charset="0"/>
              <a:buNone/>
            </a:pPr>
            <a:endParaRPr lang="it-IT" sz="3200"/>
          </a:p>
        </p:txBody>
      </p:sp>
      <p:sp>
        <p:nvSpPr>
          <p:cNvPr id="57349" name="Text Box 8"/>
          <p:cNvSpPr txBox="1">
            <a:spLocks noChangeArrowheads="1"/>
          </p:cNvSpPr>
          <p:nvPr/>
        </p:nvSpPr>
        <p:spPr bwMode="auto">
          <a:xfrm>
            <a:off x="428625" y="1335088"/>
            <a:ext cx="3902075" cy="4359275"/>
          </a:xfrm>
          <a:prstGeom prst="rect">
            <a:avLst/>
          </a:prstGeom>
          <a:noFill/>
          <a:ln w="9525">
            <a:noFill/>
            <a:miter lim="800000"/>
            <a:headEnd/>
            <a:tailEnd/>
          </a:ln>
        </p:spPr>
        <p:txBody>
          <a:bodyPr>
            <a:spAutoFit/>
          </a:bodyPr>
          <a:lstStyle/>
          <a:p>
            <a:pPr marL="266700" indent="-266700"/>
            <a:r>
              <a:rPr lang="it-IT" sz="2000">
                <a:solidFill>
                  <a:srgbClr val="009EFF"/>
                </a:solidFill>
                <a:ea typeface="ＭＳ Ｐゴシック" pitchFamily="34" charset="-128"/>
              </a:rPr>
              <a:t>Tipi di comportamento</a:t>
            </a:r>
          </a:p>
          <a:p>
            <a:pPr marL="266700" indent="-266700"/>
            <a:r>
              <a:rPr lang="it-IT" sz="2000">
                <a:solidFill>
                  <a:srgbClr val="009EFF"/>
                </a:solidFill>
                <a:ea typeface="ＭＳ Ｐゴシック" pitchFamily="34" charset="-128"/>
              </a:rPr>
              <a:t>che favoriscono l’ascolto:</a:t>
            </a:r>
          </a:p>
          <a:p>
            <a:pPr marL="266700" indent="-266700"/>
            <a:endParaRPr lang="it-IT" sz="2000">
              <a:solidFill>
                <a:srgbClr val="009EFF"/>
              </a:solidFill>
              <a:ea typeface="ＭＳ Ｐゴシック" pitchFamily="34" charset="-128"/>
            </a:endParaRP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Guardare la persona negli occhi</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Essere accoglienti</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Evitare barriere alla comunicazione</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Concentrarsi su ciò che viene detto</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Fare domande aperte</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Riassumere</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Riflettere su ciò che viene detto</a:t>
            </a:r>
          </a:p>
        </p:txBody>
      </p:sp>
      <p:sp>
        <p:nvSpPr>
          <p:cNvPr id="40964" name="Text Box 9"/>
          <p:cNvSpPr txBox="1">
            <a:spLocks noChangeArrowheads="1"/>
          </p:cNvSpPr>
          <p:nvPr/>
        </p:nvSpPr>
        <p:spPr bwMode="auto">
          <a:xfrm>
            <a:off x="4470400" y="1335088"/>
            <a:ext cx="4368800" cy="4054475"/>
          </a:xfrm>
          <a:prstGeom prst="rect">
            <a:avLst/>
          </a:prstGeom>
          <a:noFill/>
          <a:ln w="9525">
            <a:noFill/>
            <a:miter lim="800000"/>
            <a:headEnd/>
            <a:tailEnd/>
          </a:ln>
        </p:spPr>
        <p:txBody>
          <a:bodyPr>
            <a:spAutoFit/>
          </a:bodyPr>
          <a:lstStyle/>
          <a:p>
            <a:pPr marL="266700" indent="-266700"/>
            <a:r>
              <a:rPr lang="it-IT" sz="2000">
                <a:solidFill>
                  <a:srgbClr val="009EFF"/>
                </a:solidFill>
                <a:ea typeface="ＭＳ Ｐゴシック" pitchFamily="34" charset="-128"/>
              </a:rPr>
              <a:t>Tipi di comportamento che non favoriscono l’ascolto:</a:t>
            </a:r>
          </a:p>
          <a:p>
            <a:pPr marL="266700" indent="-266700"/>
            <a:endParaRPr lang="it-IT" sz="2000">
              <a:solidFill>
                <a:srgbClr val="009EFF"/>
              </a:solidFill>
              <a:ea typeface="ＭＳ Ｐゴシック" pitchFamily="34" charset="-128"/>
            </a:endParaRP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Muoversi e agitarsi</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Non guardare la persona</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Atteggiamento annoiato, ostile,  impaziente</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Atteggiamento paternalistico</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Giudicare</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Trarre conclusioni</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Parlare troppo/ Troppi silenzi</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Interrompere</a:t>
            </a:r>
          </a:p>
          <a:p>
            <a:pPr marL="266700" indent="-266700">
              <a:buClr>
                <a:srgbClr val="009EFF"/>
              </a:buClr>
              <a:buSzPct val="50000"/>
              <a:buFont typeface="Wingdings" pitchFamily="2" charset="2"/>
              <a:buChar char="q"/>
            </a:pPr>
            <a:r>
              <a:rPr lang="it-IT" sz="2000">
                <a:solidFill>
                  <a:srgbClr val="7F7F7F"/>
                </a:solidFill>
                <a:ea typeface="ＭＳ Ｐゴシック" pitchFamily="34" charset="-128"/>
              </a:rPr>
              <a:t>Dare ordini</a:t>
            </a:r>
          </a:p>
        </p:txBody>
      </p:sp>
      <p:pic>
        <p:nvPicPr>
          <p:cNvPr id="6" name="Immagine 8"/>
          <p:cNvPicPr>
            <a:picLocks noChangeAspect="1"/>
          </p:cNvPicPr>
          <p:nvPr/>
        </p:nvPicPr>
        <p:blipFill>
          <a:blip r:embed="rId2">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40966"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olo 4"/>
          <p:cNvSpPr>
            <a:spLocks/>
          </p:cNvSpPr>
          <p:nvPr/>
        </p:nvSpPr>
        <p:spPr bwMode="auto">
          <a:xfrm>
            <a:off x="1435100" y="274638"/>
            <a:ext cx="7499350" cy="1143000"/>
          </a:xfrm>
          <a:prstGeom prst="rect">
            <a:avLst/>
          </a:prstGeom>
          <a:noFill/>
          <a:ln w="9525">
            <a:noFill/>
            <a:miter lim="800000"/>
            <a:headEnd/>
            <a:tailEnd/>
          </a:ln>
        </p:spPr>
        <p:txBody>
          <a:bodyPr anchor="ctr"/>
          <a:lstStyle/>
          <a:p>
            <a:r>
              <a:rPr lang="it-IT" sz="3600" b="1">
                <a:solidFill>
                  <a:schemeClr val="tx2"/>
                </a:solidFill>
              </a:rPr>
              <a:t>       </a:t>
            </a:r>
            <a:r>
              <a:rPr lang="it-IT" sz="3200" b="1">
                <a:solidFill>
                  <a:srgbClr val="009EFF"/>
                </a:solidFill>
              </a:rPr>
              <a:t>Le domande aperte </a:t>
            </a:r>
          </a:p>
        </p:txBody>
      </p:sp>
      <p:sp>
        <p:nvSpPr>
          <p:cNvPr id="41986" name="Segnaposto numero diapositiva 4"/>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E1ADEB18-1236-42A3-98DE-FD167C91F6B6}" type="slidenum">
              <a:rPr lang="it-IT" sz="1200">
                <a:solidFill>
                  <a:srgbClr val="898989"/>
                </a:solidFill>
                <a:ea typeface="ＭＳ Ｐゴシック" pitchFamily="34" charset="-128"/>
              </a:rPr>
              <a:pPr algn="r"/>
              <a:t>16</a:t>
            </a:fld>
            <a:endParaRPr lang="it-IT" sz="1200">
              <a:solidFill>
                <a:srgbClr val="898989"/>
              </a:solidFill>
              <a:ea typeface="ＭＳ Ｐゴシック" pitchFamily="34" charset="-128"/>
            </a:endParaRPr>
          </a:p>
        </p:txBody>
      </p:sp>
      <p:sp>
        <p:nvSpPr>
          <p:cNvPr id="43012" name="Rectangle 3"/>
          <p:cNvSpPr>
            <a:spLocks noChangeArrowheads="1"/>
          </p:cNvSpPr>
          <p:nvPr/>
        </p:nvSpPr>
        <p:spPr bwMode="auto">
          <a:xfrm>
            <a:off x="395288" y="1484313"/>
            <a:ext cx="3600450" cy="4949825"/>
          </a:xfrm>
          <a:prstGeom prst="rect">
            <a:avLst/>
          </a:prstGeom>
          <a:solidFill>
            <a:srgbClr val="FFFFFF"/>
          </a:solidFill>
          <a:ln w="38100" cmpd="dbl">
            <a:solidFill>
              <a:schemeClr val="bg1"/>
            </a:solidFill>
            <a:miter lim="800000"/>
            <a:headEnd/>
            <a:tailEnd/>
          </a:ln>
        </p:spPr>
        <p:txBody>
          <a:bodyPr/>
          <a:lstStyle/>
          <a:p>
            <a:pPr marL="342900" indent="-342900" algn="ctr">
              <a:spcBef>
                <a:spcPct val="15000"/>
              </a:spcBef>
              <a:buClr>
                <a:schemeClr val="tx1"/>
              </a:buClr>
              <a:buFont typeface="Wingdings" pitchFamily="2" charset="2"/>
              <a:buNone/>
            </a:pPr>
            <a:r>
              <a:rPr lang="it-IT" sz="2200">
                <a:solidFill>
                  <a:srgbClr val="009EFF"/>
                </a:solidFill>
              </a:rPr>
              <a:t>Aperte</a:t>
            </a:r>
          </a:p>
          <a:p>
            <a:pPr marL="342900" indent="-342900">
              <a:spcBef>
                <a:spcPct val="15000"/>
              </a:spcBef>
              <a:buClr>
                <a:srgbClr val="009EFF"/>
              </a:buClr>
              <a:buSzPct val="50000"/>
              <a:buFont typeface="Wingdings" pitchFamily="2" charset="2"/>
              <a:buChar char="q"/>
            </a:pPr>
            <a:r>
              <a:rPr lang="it-IT" sz="2200">
                <a:solidFill>
                  <a:srgbClr val="7F7F7F"/>
                </a:solidFill>
              </a:rPr>
              <a:t>Qual è il problema? </a:t>
            </a:r>
          </a:p>
          <a:p>
            <a:pPr marL="342900" indent="-342900">
              <a:spcBef>
                <a:spcPct val="15000"/>
              </a:spcBef>
              <a:buClr>
                <a:srgbClr val="009EFF"/>
              </a:buClr>
              <a:buSzPct val="50000"/>
              <a:buFont typeface="Wingdings" pitchFamily="2" charset="2"/>
              <a:buChar char="q"/>
            </a:pPr>
            <a:r>
              <a:rPr lang="it-IT" sz="2200">
                <a:solidFill>
                  <a:srgbClr val="7F7F7F"/>
                </a:solidFill>
              </a:rPr>
              <a:t>Cosa ne pensi di?</a:t>
            </a:r>
          </a:p>
          <a:p>
            <a:pPr marL="342900" indent="-342900">
              <a:spcBef>
                <a:spcPct val="15000"/>
              </a:spcBef>
              <a:buClr>
                <a:srgbClr val="009EFF"/>
              </a:buClr>
              <a:buSzPct val="50000"/>
              <a:buFont typeface="Wingdings" pitchFamily="2" charset="2"/>
              <a:buChar char="q"/>
            </a:pPr>
            <a:r>
              <a:rPr lang="it-IT" sz="2200">
                <a:solidFill>
                  <a:srgbClr val="7F7F7F"/>
                </a:solidFill>
              </a:rPr>
              <a:t>In che modo, questo?</a:t>
            </a:r>
          </a:p>
          <a:p>
            <a:pPr marL="342900" indent="-342900">
              <a:spcBef>
                <a:spcPct val="15000"/>
              </a:spcBef>
              <a:buClr>
                <a:srgbClr val="009EFF"/>
              </a:buClr>
              <a:buSzPct val="50000"/>
              <a:buFont typeface="Wingdings" pitchFamily="2" charset="2"/>
              <a:buChar char="q"/>
            </a:pPr>
            <a:r>
              <a:rPr lang="it-IT" sz="2200">
                <a:solidFill>
                  <a:srgbClr val="7F7F7F"/>
                </a:solidFill>
              </a:rPr>
              <a:t>Cosa intendi con ciò?</a:t>
            </a:r>
          </a:p>
          <a:p>
            <a:pPr marL="342900" indent="-342900">
              <a:spcBef>
                <a:spcPct val="15000"/>
              </a:spcBef>
              <a:buClr>
                <a:srgbClr val="009EFF"/>
              </a:buClr>
              <a:buSzPct val="50000"/>
              <a:buFont typeface="Wingdings" pitchFamily="2" charset="2"/>
              <a:buChar char="q"/>
            </a:pPr>
            <a:r>
              <a:rPr lang="it-IT" sz="2200">
                <a:solidFill>
                  <a:srgbClr val="7F7F7F"/>
                </a:solidFill>
              </a:rPr>
              <a:t>Cosa ti preoccupa di?</a:t>
            </a:r>
          </a:p>
          <a:p>
            <a:pPr marL="342900" indent="-342900">
              <a:spcBef>
                <a:spcPct val="15000"/>
              </a:spcBef>
              <a:buClr>
                <a:srgbClr val="009EFF"/>
              </a:buClr>
              <a:buSzPct val="50000"/>
              <a:buFont typeface="Wingdings" pitchFamily="2" charset="2"/>
              <a:buChar char="q"/>
            </a:pPr>
            <a:r>
              <a:rPr lang="it-IT" sz="2200">
                <a:solidFill>
                  <a:srgbClr val="7F7F7F"/>
                </a:solidFill>
              </a:rPr>
              <a:t>In che senso?</a:t>
            </a:r>
          </a:p>
          <a:p>
            <a:pPr marL="342900" indent="-342900">
              <a:spcBef>
                <a:spcPct val="15000"/>
              </a:spcBef>
              <a:buClr>
                <a:srgbClr val="009EFF"/>
              </a:buClr>
              <a:buSzPct val="50000"/>
              <a:buFont typeface="Wingdings" pitchFamily="2" charset="2"/>
              <a:buChar char="q"/>
            </a:pPr>
            <a:r>
              <a:rPr lang="it-IT" sz="2200">
                <a:solidFill>
                  <a:srgbClr val="7F7F7F"/>
                </a:solidFill>
              </a:rPr>
              <a:t>Come vedi questa situazione?</a:t>
            </a:r>
          </a:p>
          <a:p>
            <a:pPr marL="342900" indent="-342900">
              <a:spcBef>
                <a:spcPct val="15000"/>
              </a:spcBef>
              <a:buClr>
                <a:srgbClr val="009EFF"/>
              </a:buClr>
              <a:buSzPct val="50000"/>
              <a:buFont typeface="Wingdings" pitchFamily="2" charset="2"/>
              <a:buChar char="q"/>
            </a:pPr>
            <a:r>
              <a:rPr lang="it-IT" sz="2200">
                <a:solidFill>
                  <a:srgbClr val="7F7F7F"/>
                </a:solidFill>
              </a:rPr>
              <a:t>Cosa ti soddisfa di?</a:t>
            </a:r>
          </a:p>
          <a:p>
            <a:pPr marL="342900" indent="-342900">
              <a:spcBef>
                <a:spcPct val="15000"/>
              </a:spcBef>
              <a:buClr>
                <a:srgbClr val="009EFF"/>
              </a:buClr>
              <a:buSzPct val="50000"/>
              <a:buFont typeface="Wingdings" pitchFamily="2" charset="2"/>
              <a:buChar char="q"/>
            </a:pPr>
            <a:r>
              <a:rPr lang="it-IT" sz="2200">
                <a:solidFill>
                  <a:srgbClr val="7F7F7F"/>
                </a:solidFill>
              </a:rPr>
              <a:t>In che cosa questo è un problema?</a:t>
            </a:r>
          </a:p>
        </p:txBody>
      </p:sp>
      <p:sp>
        <p:nvSpPr>
          <p:cNvPr id="41988" name="Rectangle 4"/>
          <p:cNvSpPr>
            <a:spLocks noChangeArrowheads="1"/>
          </p:cNvSpPr>
          <p:nvPr/>
        </p:nvSpPr>
        <p:spPr bwMode="auto">
          <a:xfrm>
            <a:off x="4438650" y="1557338"/>
            <a:ext cx="4495800" cy="4995862"/>
          </a:xfrm>
          <a:prstGeom prst="rect">
            <a:avLst/>
          </a:prstGeom>
          <a:solidFill>
            <a:srgbClr val="FFFFFF"/>
          </a:solidFill>
          <a:ln w="38100" cmpd="dbl">
            <a:solidFill>
              <a:schemeClr val="bg1"/>
            </a:solidFill>
            <a:miter lim="800000"/>
            <a:headEnd/>
            <a:tailEnd/>
          </a:ln>
        </p:spPr>
        <p:txBody>
          <a:bodyPr/>
          <a:lstStyle/>
          <a:p>
            <a:pPr marL="342900" indent="-342900" algn="ctr">
              <a:spcBef>
                <a:spcPct val="15000"/>
              </a:spcBef>
              <a:buClr>
                <a:schemeClr val="tx1"/>
              </a:buClr>
              <a:buFont typeface="Wingdings" pitchFamily="2" charset="2"/>
              <a:buNone/>
            </a:pPr>
            <a:r>
              <a:rPr lang="it-IT" sz="2400">
                <a:solidFill>
                  <a:srgbClr val="009EFF"/>
                </a:solidFill>
              </a:rPr>
              <a:t>Chiuse</a:t>
            </a:r>
          </a:p>
          <a:p>
            <a:pPr marL="342900" indent="-342900">
              <a:spcBef>
                <a:spcPct val="15000"/>
              </a:spcBef>
              <a:buClr>
                <a:srgbClr val="009EFF"/>
              </a:buClr>
              <a:buSzPct val="50000"/>
              <a:buFont typeface="Wingdings" pitchFamily="2" charset="2"/>
              <a:buChar char="q"/>
            </a:pPr>
            <a:r>
              <a:rPr lang="it-IT" sz="2200">
                <a:solidFill>
                  <a:srgbClr val="7F7F7F"/>
                </a:solidFill>
              </a:rPr>
              <a:t>Chiuse </a:t>
            </a:r>
          </a:p>
          <a:p>
            <a:pPr marL="342900" indent="-342900">
              <a:spcBef>
                <a:spcPct val="15000"/>
              </a:spcBef>
              <a:buClr>
                <a:srgbClr val="009EFF"/>
              </a:buClr>
              <a:buSzPct val="50000"/>
            </a:pPr>
            <a:r>
              <a:rPr lang="it-IT" sz="2200" i="1">
                <a:solidFill>
                  <a:srgbClr val="7F7F7F"/>
                </a:solidFill>
              </a:rPr>
              <a:t>    (richiedono risposte sì/no)</a:t>
            </a:r>
          </a:p>
          <a:p>
            <a:pPr marL="342900" indent="-342900">
              <a:spcBef>
                <a:spcPct val="15000"/>
              </a:spcBef>
              <a:buClr>
                <a:srgbClr val="009EFF"/>
              </a:buClr>
              <a:buSzPct val="50000"/>
              <a:buFont typeface="Wingdings" pitchFamily="2" charset="2"/>
              <a:buChar char="q"/>
            </a:pPr>
            <a:r>
              <a:rPr lang="it-IT" sz="2200">
                <a:solidFill>
                  <a:srgbClr val="7F7F7F"/>
                </a:solidFill>
              </a:rPr>
              <a:t>Informative</a:t>
            </a:r>
          </a:p>
          <a:p>
            <a:pPr marL="342900" indent="-342900">
              <a:spcBef>
                <a:spcPct val="15000"/>
              </a:spcBef>
              <a:buClr>
                <a:srgbClr val="009EFF"/>
              </a:buClr>
              <a:buSzPct val="50000"/>
            </a:pPr>
            <a:r>
              <a:rPr lang="it-IT" sz="2200" i="1">
                <a:solidFill>
                  <a:srgbClr val="7F7F7F"/>
                </a:solidFill>
              </a:rPr>
              <a:t>    (richiedono informazioni)</a:t>
            </a:r>
          </a:p>
          <a:p>
            <a:pPr marL="342900" indent="-342900">
              <a:spcBef>
                <a:spcPct val="15000"/>
              </a:spcBef>
              <a:buClr>
                <a:srgbClr val="009EFF"/>
              </a:buClr>
              <a:buSzPct val="50000"/>
              <a:buFont typeface="Wingdings" pitchFamily="2" charset="2"/>
              <a:buChar char="q"/>
            </a:pPr>
            <a:r>
              <a:rPr lang="it-IT" sz="2200">
                <a:solidFill>
                  <a:srgbClr val="7F7F7F"/>
                </a:solidFill>
              </a:rPr>
              <a:t>Indagatorie</a:t>
            </a:r>
          </a:p>
          <a:p>
            <a:pPr marL="342900" indent="-342900">
              <a:spcBef>
                <a:spcPct val="15000"/>
              </a:spcBef>
              <a:buClr>
                <a:srgbClr val="009EFF"/>
              </a:buClr>
              <a:buSzPct val="50000"/>
            </a:pPr>
            <a:r>
              <a:rPr lang="it-IT" sz="2200" i="1">
                <a:solidFill>
                  <a:srgbClr val="7F7F7F"/>
                </a:solidFill>
              </a:rPr>
              <a:t>    (iniziano con perché, come mai...)</a:t>
            </a:r>
          </a:p>
          <a:p>
            <a:pPr marL="342900" indent="-342900">
              <a:spcBef>
                <a:spcPct val="15000"/>
              </a:spcBef>
              <a:buClr>
                <a:srgbClr val="009EFF"/>
              </a:buClr>
              <a:buSzPct val="50000"/>
              <a:buFont typeface="Wingdings" pitchFamily="2" charset="2"/>
              <a:buChar char="q"/>
            </a:pPr>
            <a:r>
              <a:rPr lang="it-IT" sz="2200">
                <a:solidFill>
                  <a:srgbClr val="7F7F7F"/>
                </a:solidFill>
              </a:rPr>
              <a:t>Alternative</a:t>
            </a:r>
          </a:p>
          <a:p>
            <a:pPr marL="342900" indent="-342900">
              <a:spcBef>
                <a:spcPct val="15000"/>
              </a:spcBef>
              <a:buClr>
                <a:srgbClr val="009EFF"/>
              </a:buClr>
              <a:buSzPct val="50000"/>
            </a:pPr>
            <a:r>
              <a:rPr lang="it-IT" sz="2200" i="1">
                <a:solidFill>
                  <a:srgbClr val="7F7F7F"/>
                </a:solidFill>
              </a:rPr>
              <a:t>   (vincolano ad un’alternativa)</a:t>
            </a:r>
          </a:p>
          <a:p>
            <a:pPr marL="342900" indent="-342900">
              <a:spcBef>
                <a:spcPct val="15000"/>
              </a:spcBef>
              <a:buClr>
                <a:srgbClr val="009EFF"/>
              </a:buClr>
              <a:buSzPct val="50000"/>
              <a:buFont typeface="Wingdings" pitchFamily="2" charset="2"/>
              <a:buChar char="q"/>
            </a:pPr>
            <a:r>
              <a:rPr lang="it-IT" sz="2200">
                <a:solidFill>
                  <a:srgbClr val="7F7F7F"/>
                </a:solidFill>
              </a:rPr>
              <a:t>Troppo aperte</a:t>
            </a:r>
          </a:p>
          <a:p>
            <a:pPr marL="342900" indent="-342900">
              <a:spcBef>
                <a:spcPct val="15000"/>
              </a:spcBef>
              <a:buClr>
                <a:srgbClr val="009EFF"/>
              </a:buClr>
              <a:buSzPct val="50000"/>
            </a:pPr>
            <a:r>
              <a:rPr lang="it-IT" sz="2200" i="1">
                <a:solidFill>
                  <a:srgbClr val="7F7F7F"/>
                </a:solidFill>
              </a:rPr>
              <a:t>    (generiche)</a:t>
            </a:r>
          </a:p>
        </p:txBody>
      </p:sp>
      <p:pic>
        <p:nvPicPr>
          <p:cNvPr id="17414" name="Picture 5" descr="F:\Elena\poster\487IFJCAC7EOAXCADRM0GRCAAUIN2NCAWDTQN2CAGE32FCCA6P8AYTCAQ73G8KCA5HB8KVCACOWTNSCAX0H5MZCAQ20TKLCAXZTYMWCAI6I3BICAS8FH3FCA4QF9T8CAXDN9RBCARFO8OLCASS78K5.jpg"/>
          <p:cNvPicPr>
            <a:picLocks noChangeAspect="1" noChangeArrowheads="1"/>
          </p:cNvPicPr>
          <p:nvPr/>
        </p:nvPicPr>
        <p:blipFill>
          <a:blip r:embed="rId2">
            <a:duotone>
              <a:schemeClr val="accent5">
                <a:shade val="45000"/>
                <a:satMod val="135000"/>
              </a:schemeClr>
              <a:prstClr val="white"/>
            </a:duotone>
            <a:extLst>
              <a:ext uri="{BEBA8EAE-BF5A-486C-A8C5-ECC9F3942E4B}"/>
              <a:ext uri="{28A0092B-C50C-407E-A947-70E740481C1C}"/>
            </a:extLst>
          </a:blip>
          <a:srcRect/>
          <a:stretch>
            <a:fillRect/>
          </a:stretch>
        </p:blipFill>
        <p:spPr bwMode="auto">
          <a:xfrm>
            <a:off x="7556500" y="6351"/>
            <a:ext cx="1130300" cy="1557338"/>
          </a:xfrm>
          <a:prstGeom prst="rect">
            <a:avLst/>
          </a:prstGeom>
          <a:noFill/>
          <a:ln>
            <a:noFill/>
          </a:ln>
          <a:extLst>
            <a:ext uri="{909E8E84-426E-40dd-AFC4-6F175D3DCCD1}"/>
            <a:ext uri="{91240B29-F687-4f45-9708-019B960494DF}"/>
          </a:extLst>
        </p:spPr>
      </p:pic>
      <p:pic>
        <p:nvPicPr>
          <p:cNvPr id="7" name="Immagine 8"/>
          <p:cNvPicPr>
            <a:picLocks noChangeAspect="1"/>
          </p:cNvPicPr>
          <p:nvPr/>
        </p:nvPicPr>
        <p:blipFill>
          <a:blip r:embed="rId3">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41991"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012"/>
                                        </p:tgtEl>
                                        <p:attrNameLst>
                                          <p:attrName>style.visibility</p:attrName>
                                        </p:attrNameLst>
                                      </p:cBhvr>
                                      <p:to>
                                        <p:strVal val="visible"/>
                                      </p:to>
                                    </p:set>
                                    <p:anim calcmode="lin" valueType="num">
                                      <p:cBhvr additive="base">
                                        <p:cTn id="7" dur="500" fill="hold"/>
                                        <p:tgtEl>
                                          <p:spTgt spid="43012"/>
                                        </p:tgtEl>
                                        <p:attrNameLst>
                                          <p:attrName>ppt_x</p:attrName>
                                        </p:attrNameLst>
                                      </p:cBhvr>
                                      <p:tavLst>
                                        <p:tav tm="0">
                                          <p:val>
                                            <p:strVal val="#ppt_x"/>
                                          </p:val>
                                        </p:tav>
                                        <p:tav tm="100000">
                                          <p:val>
                                            <p:strVal val="#ppt_x"/>
                                          </p:val>
                                        </p:tav>
                                      </p:tavLst>
                                    </p:anim>
                                    <p:anim calcmode="lin" valueType="num">
                                      <p:cBhvr additive="base">
                                        <p:cTn id="8" dur="500" fill="hold"/>
                                        <p:tgtEl>
                                          <p:spTgt spid="430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olo 1"/>
          <p:cNvSpPr>
            <a:spLocks noGrp="1"/>
          </p:cNvSpPr>
          <p:nvPr>
            <p:ph type="title" idx="4294967295"/>
          </p:nvPr>
        </p:nvSpPr>
        <p:spPr>
          <a:xfrm>
            <a:off x="428625" y="546100"/>
            <a:ext cx="7432675" cy="660400"/>
          </a:xfrm>
        </p:spPr>
        <p:txBody>
          <a:bodyPr rtlCol="0">
            <a:normAutofit/>
          </a:bodyPr>
          <a:lstStyle/>
          <a:p>
            <a:pPr eaLnBrk="1" fontAlgn="auto" hangingPunct="1">
              <a:spcAft>
                <a:spcPts val="0"/>
              </a:spcAft>
              <a:defRPr/>
            </a:pPr>
            <a:r>
              <a:rPr lang="it-IT" sz="3600" b="1" dirty="0" smtClean="0">
                <a:solidFill>
                  <a:srgbClr val="009EFF"/>
                </a:solidFill>
                <a:effectLst>
                  <a:outerShdw blurRad="38100" dist="38100" dir="2700000" algn="tl">
                    <a:srgbClr val="DDDDDD"/>
                  </a:outerShdw>
                </a:effectLst>
              </a:rPr>
              <a:t>         </a:t>
            </a:r>
            <a:r>
              <a:rPr lang="it-IT" sz="3200" b="1" dirty="0" smtClean="0">
                <a:solidFill>
                  <a:srgbClr val="009EFF"/>
                </a:solidFill>
                <a:effectLst>
                  <a:outerShdw blurRad="38100" dist="38100" dir="2700000" algn="tl">
                    <a:srgbClr val="DDDDDD"/>
                  </a:outerShdw>
                </a:effectLst>
              </a:rPr>
              <a:t>Fare domande aperte</a:t>
            </a:r>
            <a:endParaRPr lang="it-IT" sz="3200" b="1" dirty="0">
              <a:solidFill>
                <a:srgbClr val="009EFF"/>
              </a:solidFill>
              <a:effectLst>
                <a:outerShdw blurRad="38100" dist="38100" dir="2700000" algn="tl">
                  <a:srgbClr val="DDDDDD"/>
                </a:outerShdw>
              </a:effectLst>
            </a:endParaRPr>
          </a:p>
        </p:txBody>
      </p:sp>
      <p:pic>
        <p:nvPicPr>
          <p:cNvPr id="6" name="Immagine 8"/>
          <p:cNvPicPr>
            <a:picLocks noChangeAspect="1"/>
          </p:cNvPicPr>
          <p:nvPr/>
        </p:nvPicPr>
        <p:blipFill>
          <a:blip r:embed="rId2">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3" name="Rettangolo 2"/>
          <p:cNvSpPr/>
          <p:nvPr/>
        </p:nvSpPr>
        <p:spPr>
          <a:xfrm>
            <a:off x="428625" y="1206500"/>
            <a:ext cx="8061325" cy="2678113"/>
          </a:xfrm>
          <a:prstGeom prst="rect">
            <a:avLst/>
          </a:prstGeom>
        </p:spPr>
        <p:txBody>
          <a:bodyPr>
            <a:spAutoFit/>
          </a:bodyPr>
          <a:lstStyle/>
          <a:p>
            <a:pPr marL="342900" indent="-342900" algn="just" fontAlgn="auto">
              <a:spcBef>
                <a:spcPts val="0"/>
              </a:spcBef>
              <a:spcAft>
                <a:spcPts val="0"/>
              </a:spcAft>
              <a:buFont typeface="Arial"/>
              <a:buChar char="•"/>
              <a:defRPr/>
            </a:pPr>
            <a:r>
              <a:rPr lang="it-IT" sz="2400" dirty="0">
                <a:solidFill>
                  <a:schemeClr val="bg1">
                    <a:lumMod val="50000"/>
                  </a:schemeClr>
                </a:solidFill>
                <a:cs typeface="+mn-cs"/>
              </a:rPr>
              <a:t>Non forzano la risposta</a:t>
            </a:r>
          </a:p>
          <a:p>
            <a:pPr marL="342900" indent="-342900" algn="just" fontAlgn="auto">
              <a:spcBef>
                <a:spcPts val="0"/>
              </a:spcBef>
              <a:spcAft>
                <a:spcPts val="0"/>
              </a:spcAft>
              <a:buFont typeface="Arial"/>
              <a:buChar char="•"/>
              <a:defRPr/>
            </a:pPr>
            <a:r>
              <a:rPr lang="it-IT" sz="2400" dirty="0">
                <a:solidFill>
                  <a:schemeClr val="bg1">
                    <a:lumMod val="50000"/>
                  </a:schemeClr>
                </a:solidFill>
                <a:cs typeface="+mn-cs"/>
              </a:rPr>
              <a:t>Centrano sulla persona l’attenzione del </a:t>
            </a:r>
            <a:r>
              <a:rPr lang="it-IT" sz="2400" i="1" dirty="0" err="1">
                <a:solidFill>
                  <a:schemeClr val="bg1">
                    <a:lumMod val="50000"/>
                  </a:schemeClr>
                </a:solidFill>
                <a:cs typeface="+mn-cs"/>
              </a:rPr>
              <a:t>caregiver</a:t>
            </a:r>
            <a:r>
              <a:rPr lang="it-IT" sz="2400" i="1" dirty="0">
                <a:solidFill>
                  <a:schemeClr val="bg1">
                    <a:lumMod val="50000"/>
                  </a:schemeClr>
                </a:solidFill>
                <a:cs typeface="+mn-cs"/>
              </a:rPr>
              <a:t> </a:t>
            </a:r>
            <a:r>
              <a:rPr lang="it-IT" sz="2400" dirty="0">
                <a:solidFill>
                  <a:schemeClr val="bg1">
                    <a:lumMod val="50000"/>
                  </a:schemeClr>
                </a:solidFill>
                <a:cs typeface="+mn-cs"/>
              </a:rPr>
              <a:t>e il focus dell’intervento</a:t>
            </a:r>
          </a:p>
          <a:p>
            <a:pPr marL="342900" indent="-342900" fontAlgn="auto">
              <a:spcBef>
                <a:spcPts val="0"/>
              </a:spcBef>
              <a:spcAft>
                <a:spcPts val="0"/>
              </a:spcAft>
              <a:buFont typeface="Arial"/>
              <a:buChar char="•"/>
              <a:defRPr/>
            </a:pPr>
            <a:r>
              <a:rPr lang="it-IT" sz="2400" dirty="0">
                <a:solidFill>
                  <a:schemeClr val="bg1">
                    <a:lumMod val="50000"/>
                  </a:schemeClr>
                </a:solidFill>
                <a:cs typeface="+mn-cs"/>
              </a:rPr>
              <a:t>Facilitano il coinvolgimento e incoraggiano la persona a parlare</a:t>
            </a:r>
          </a:p>
          <a:p>
            <a:pPr marL="342900" indent="-342900" algn="just" fontAlgn="auto">
              <a:spcBef>
                <a:spcPts val="0"/>
              </a:spcBef>
              <a:spcAft>
                <a:spcPts val="0"/>
              </a:spcAft>
              <a:buFont typeface="Arial"/>
              <a:buChar char="•"/>
              <a:defRPr/>
            </a:pPr>
            <a:r>
              <a:rPr lang="it-IT" sz="2400" dirty="0">
                <a:solidFill>
                  <a:schemeClr val="bg1">
                    <a:lumMod val="50000"/>
                  </a:schemeClr>
                </a:solidFill>
                <a:cs typeface="+mn-cs"/>
              </a:rPr>
              <a:t>Allargano il campo della discussione su questioni rilevanti per la persona</a:t>
            </a:r>
            <a:endParaRPr lang="it-IT" sz="2400" b="1" i="1" dirty="0">
              <a:solidFill>
                <a:schemeClr val="bg1">
                  <a:lumMod val="50000"/>
                </a:schemeClr>
              </a:solidFill>
              <a:cs typeface="+mn-cs"/>
            </a:endParaRPr>
          </a:p>
        </p:txBody>
      </p:sp>
      <p:sp>
        <p:nvSpPr>
          <p:cNvPr id="43012" name="Rettangolo 3"/>
          <p:cNvSpPr>
            <a:spLocks noChangeArrowheads="1"/>
          </p:cNvSpPr>
          <p:nvPr/>
        </p:nvSpPr>
        <p:spPr bwMode="auto">
          <a:xfrm>
            <a:off x="292100" y="4000500"/>
            <a:ext cx="5473700" cy="1938338"/>
          </a:xfrm>
          <a:prstGeom prst="rect">
            <a:avLst/>
          </a:prstGeom>
          <a:noFill/>
          <a:ln w="9525">
            <a:noFill/>
            <a:miter lim="800000"/>
            <a:headEnd/>
            <a:tailEnd/>
          </a:ln>
        </p:spPr>
        <p:txBody>
          <a:bodyPr>
            <a:spAutoFit/>
          </a:bodyPr>
          <a:lstStyle/>
          <a:p>
            <a:r>
              <a:rPr lang="it-IT" sz="2400" i="1">
                <a:solidFill>
                  <a:srgbClr val="7F7F7F"/>
                </a:solidFill>
              </a:rPr>
              <a:t>È compito del caregiver offrire all’anziano la possibilità di esplorare il più liberamente possibile la sua situazione problematica per consentire la motivazione al cambiamento.</a:t>
            </a:r>
          </a:p>
        </p:txBody>
      </p:sp>
      <p:sp>
        <p:nvSpPr>
          <p:cNvPr id="43013"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ChangeArrowheads="1"/>
          </p:cNvSpPr>
          <p:nvPr/>
        </p:nvSpPr>
        <p:spPr bwMode="auto">
          <a:xfrm>
            <a:off x="1778000" y="661988"/>
            <a:ext cx="6070600" cy="676275"/>
          </a:xfrm>
          <a:prstGeom prst="rect">
            <a:avLst/>
          </a:prstGeom>
          <a:noFill/>
          <a:ln w="9525">
            <a:noFill/>
            <a:miter lim="800000"/>
            <a:headEnd/>
            <a:tailEnd/>
          </a:ln>
        </p:spPr>
        <p:txBody>
          <a:bodyPr anchor="ctr"/>
          <a:lstStyle/>
          <a:p>
            <a:pPr algn="ctr"/>
            <a:r>
              <a:rPr lang="it-IT" sz="3200" b="1">
                <a:solidFill>
                  <a:srgbClr val="009EFF"/>
                </a:solidFill>
              </a:rPr>
              <a:t>Esprimere empatia</a:t>
            </a:r>
          </a:p>
        </p:txBody>
      </p:sp>
      <p:sp>
        <p:nvSpPr>
          <p:cNvPr id="19459" name="Rectangle 3"/>
          <p:cNvSpPr>
            <a:spLocks noChangeArrowheads="1"/>
          </p:cNvSpPr>
          <p:nvPr/>
        </p:nvSpPr>
        <p:spPr bwMode="auto">
          <a:xfrm>
            <a:off x="428625" y="1574800"/>
            <a:ext cx="8429625" cy="4854575"/>
          </a:xfrm>
          <a:prstGeom prst="rect">
            <a:avLst/>
          </a:prstGeom>
          <a:noFill/>
          <a:ln>
            <a:noFill/>
          </a:ln>
          <a:effectLst/>
          <a:extLst>
            <a:ext uri="{909E8E84-426E-40dd-AFC4-6F175D3DCCD1}"/>
            <a:ext uri="{91240B29-F687-4f45-9708-019B960494DF}"/>
            <a:ext uri="{AF507438-7753-43e0-B8FC-AC1667EBCBE1}"/>
          </a:extLst>
        </p:spPr>
        <p:txBody>
          <a:bodyPr/>
          <a:lstStyle/>
          <a:p>
            <a:pPr marL="342900" indent="-342900" fontAlgn="auto">
              <a:lnSpc>
                <a:spcPct val="120000"/>
              </a:lnSpc>
              <a:spcBef>
                <a:spcPct val="20000"/>
              </a:spcBef>
              <a:spcAft>
                <a:spcPts val="0"/>
              </a:spcAft>
              <a:buFont typeface="Arial"/>
              <a:buChar char="•"/>
              <a:defRPr/>
            </a:pPr>
            <a:r>
              <a:rPr lang="it-IT" sz="2400" dirty="0">
                <a:solidFill>
                  <a:schemeClr val="bg1">
                    <a:lumMod val="50000"/>
                  </a:schemeClr>
                </a:solidFill>
                <a:latin typeface="+mn-lt"/>
                <a:cs typeface="+mn-cs"/>
              </a:rPr>
              <a:t>Uno stile empatico costituisce la prima caratteristica essenziale del colloquio motivazionale.</a:t>
            </a:r>
          </a:p>
          <a:p>
            <a:pPr marL="342900" indent="-342900" fontAlgn="auto">
              <a:lnSpc>
                <a:spcPct val="120000"/>
              </a:lnSpc>
              <a:spcBef>
                <a:spcPct val="20000"/>
              </a:spcBef>
              <a:spcAft>
                <a:spcPts val="0"/>
              </a:spcAft>
              <a:buFont typeface="Arial"/>
              <a:buChar char="•"/>
              <a:defRPr/>
            </a:pPr>
            <a:r>
              <a:rPr lang="it-IT" sz="2400" dirty="0">
                <a:solidFill>
                  <a:schemeClr val="bg1">
                    <a:lumMod val="50000"/>
                  </a:schemeClr>
                </a:solidFill>
                <a:latin typeface="+mn-lt"/>
                <a:cs typeface="+mn-cs"/>
              </a:rPr>
              <a:t>Creare un’atmosfera calda ma non possessiva né giudicante, di accettazione e comprensione priva di giudizi, critiche o biasimo</a:t>
            </a:r>
          </a:p>
          <a:p>
            <a:pPr marL="177800" indent="-177800" fontAlgn="auto">
              <a:lnSpc>
                <a:spcPct val="120000"/>
              </a:lnSpc>
              <a:spcBef>
                <a:spcPct val="20000"/>
              </a:spcBef>
              <a:spcAft>
                <a:spcPts val="0"/>
              </a:spcAft>
              <a:defRPr/>
            </a:pPr>
            <a:endParaRPr lang="it-IT" sz="2400" b="1" i="1" dirty="0">
              <a:solidFill>
                <a:schemeClr val="bg1">
                  <a:lumMod val="50000"/>
                </a:schemeClr>
              </a:solidFill>
              <a:latin typeface="+mn-lt"/>
              <a:cs typeface="+mn-cs"/>
            </a:endParaRPr>
          </a:p>
          <a:p>
            <a:pPr marL="177800" indent="-177800" algn="ctr" fontAlgn="auto">
              <a:spcBef>
                <a:spcPct val="20000"/>
              </a:spcBef>
              <a:spcAft>
                <a:spcPts val="600"/>
              </a:spcAft>
              <a:defRPr/>
            </a:pPr>
            <a:r>
              <a:rPr lang="it-IT" sz="2600" b="1" i="1" dirty="0">
                <a:solidFill>
                  <a:schemeClr val="bg1">
                    <a:lumMod val="50000"/>
                  </a:schemeClr>
                </a:solidFill>
                <a:latin typeface="+mn-lt"/>
                <a:cs typeface="+mn-cs"/>
              </a:rPr>
              <a:t>Empatia non significa: </a:t>
            </a:r>
            <a:br>
              <a:rPr lang="it-IT" sz="2600" b="1" i="1" dirty="0">
                <a:solidFill>
                  <a:schemeClr val="bg1">
                    <a:lumMod val="50000"/>
                  </a:schemeClr>
                </a:solidFill>
                <a:latin typeface="+mn-lt"/>
                <a:cs typeface="+mn-cs"/>
              </a:rPr>
            </a:br>
            <a:r>
              <a:rPr lang="it-IT" sz="2600" b="1" i="1" dirty="0">
                <a:solidFill>
                  <a:schemeClr val="bg1">
                    <a:lumMod val="50000"/>
                  </a:schemeClr>
                </a:solidFill>
                <a:latin typeface="+mn-lt"/>
                <a:cs typeface="+mn-cs"/>
              </a:rPr>
              <a:t>identificazione, accordo, approvazione</a:t>
            </a:r>
          </a:p>
        </p:txBody>
      </p:sp>
      <p:pic>
        <p:nvPicPr>
          <p:cNvPr id="4" name="Immagine 8"/>
          <p:cNvPicPr>
            <a:picLocks noChangeAspect="1"/>
          </p:cNvPicPr>
          <p:nvPr/>
        </p:nvPicPr>
        <p:blipFill>
          <a:blip r:embed="rId2">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44036"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1" name="Titolo 1"/>
          <p:cNvSpPr>
            <a:spLocks/>
          </p:cNvSpPr>
          <p:nvPr/>
        </p:nvSpPr>
        <p:spPr bwMode="auto">
          <a:xfrm>
            <a:off x="1746250" y="755650"/>
            <a:ext cx="6254750" cy="833438"/>
          </a:xfrm>
          <a:prstGeom prst="rect">
            <a:avLst/>
          </a:prstGeom>
          <a:noFill/>
          <a:ln>
            <a:noFill/>
          </a:ln>
          <a:extLst>
            <a:ext uri="{909E8E84-426E-40dd-AFC4-6F175D3DCCD1}"/>
            <a:ext uri="{91240B29-F687-4f45-9708-019B960494DF}"/>
          </a:extLst>
        </p:spPr>
        <p:txBody>
          <a:bodyPr anchor="ctr"/>
          <a:lstStyle/>
          <a:p>
            <a:pPr algn="ctr" fontAlgn="auto">
              <a:spcBef>
                <a:spcPts val="0"/>
              </a:spcBef>
              <a:spcAft>
                <a:spcPts val="0"/>
              </a:spcAft>
              <a:defRPr/>
            </a:pPr>
            <a:r>
              <a:rPr lang="it-IT" sz="3200" b="1" dirty="0">
                <a:solidFill>
                  <a:srgbClr val="009EFF"/>
                </a:solidFill>
                <a:effectLst>
                  <a:outerShdw blurRad="38100" dist="38100" dir="2700000" algn="tl">
                    <a:srgbClr val="DDDDDD"/>
                  </a:outerShdw>
                </a:effectLst>
                <a:latin typeface="+mn-lt"/>
                <a:cs typeface="+mn-cs"/>
              </a:rPr>
              <a:t>Ascolto riflessivo</a:t>
            </a:r>
          </a:p>
        </p:txBody>
      </p:sp>
      <p:sp>
        <p:nvSpPr>
          <p:cNvPr id="75782" name="Segnaposto contenuto 2"/>
          <p:cNvSpPr>
            <a:spLocks/>
          </p:cNvSpPr>
          <p:nvPr/>
        </p:nvSpPr>
        <p:spPr bwMode="auto">
          <a:xfrm>
            <a:off x="609600" y="1447800"/>
            <a:ext cx="7994650" cy="4826000"/>
          </a:xfrm>
          <a:prstGeom prst="rect">
            <a:avLst/>
          </a:prstGeom>
          <a:noFill/>
          <a:ln>
            <a:noFill/>
          </a:ln>
          <a:extLst>
            <a:ext uri="{909E8E84-426E-40dd-AFC4-6F175D3DCCD1}"/>
            <a:ext uri="{91240B29-F687-4f45-9708-019B960494DF}"/>
          </a:extLst>
        </p:spPr>
        <p:txBody>
          <a:bodyPr/>
          <a:lstStyle/>
          <a:p>
            <a:pPr indent="17463" algn="just" fontAlgn="auto">
              <a:lnSpc>
                <a:spcPct val="80000"/>
              </a:lnSpc>
              <a:spcBef>
                <a:spcPct val="20000"/>
              </a:spcBef>
              <a:spcAft>
                <a:spcPts val="0"/>
              </a:spcAft>
              <a:defRPr/>
            </a:pPr>
            <a:endParaRPr lang="it-IT" sz="2400" dirty="0">
              <a:solidFill>
                <a:schemeClr val="bg1">
                  <a:lumMod val="50000"/>
                </a:schemeClr>
              </a:solidFill>
              <a:latin typeface="+mn-lt"/>
              <a:cs typeface="+mn-cs"/>
            </a:endParaRPr>
          </a:p>
          <a:p>
            <a:pPr indent="17463" fontAlgn="auto">
              <a:lnSpc>
                <a:spcPct val="80000"/>
              </a:lnSpc>
              <a:spcBef>
                <a:spcPct val="20000"/>
              </a:spcBef>
              <a:spcAft>
                <a:spcPts val="0"/>
              </a:spcAft>
              <a:defRPr/>
            </a:pPr>
            <a:r>
              <a:rPr lang="it-IT" sz="2400" dirty="0">
                <a:solidFill>
                  <a:schemeClr val="bg1">
                    <a:lumMod val="50000"/>
                  </a:schemeClr>
                </a:solidFill>
                <a:latin typeface="+mn-lt"/>
                <a:cs typeface="+mn-cs"/>
              </a:rPr>
              <a:t>Prende la forma di un’affermazione (e non di una domanda) </a:t>
            </a:r>
          </a:p>
          <a:p>
            <a:pPr indent="17463" fontAlgn="auto">
              <a:lnSpc>
                <a:spcPct val="80000"/>
              </a:lnSpc>
              <a:spcBef>
                <a:spcPct val="20000"/>
              </a:spcBef>
              <a:spcAft>
                <a:spcPts val="0"/>
              </a:spcAft>
              <a:defRPr/>
            </a:pPr>
            <a:endParaRPr lang="it-IT" sz="2400" dirty="0">
              <a:solidFill>
                <a:schemeClr val="bg1">
                  <a:lumMod val="50000"/>
                </a:schemeClr>
              </a:solidFill>
              <a:latin typeface="+mn-lt"/>
              <a:cs typeface="+mn-cs"/>
            </a:endParaRPr>
          </a:p>
          <a:p>
            <a:pPr indent="17463" fontAlgn="auto">
              <a:lnSpc>
                <a:spcPct val="80000"/>
              </a:lnSpc>
              <a:spcBef>
                <a:spcPct val="20000"/>
              </a:spcBef>
              <a:spcAft>
                <a:spcPts val="0"/>
              </a:spcAft>
              <a:defRPr/>
            </a:pPr>
            <a:r>
              <a:rPr lang="it-IT" sz="2400" dirty="0">
                <a:solidFill>
                  <a:schemeClr val="bg1">
                    <a:lumMod val="50000"/>
                  </a:schemeClr>
                </a:solidFill>
                <a:latin typeface="+mn-lt"/>
                <a:cs typeface="+mn-cs"/>
              </a:rPr>
              <a:t>Consiste nel riflettere/restituire </a:t>
            </a:r>
            <a:r>
              <a:rPr lang="it-IT" sz="2400" b="1" u="sng" dirty="0">
                <a:solidFill>
                  <a:schemeClr val="bg1">
                    <a:lumMod val="50000"/>
                  </a:schemeClr>
                </a:solidFill>
                <a:latin typeface="+mn-lt"/>
                <a:cs typeface="+mn-cs"/>
              </a:rPr>
              <a:t>singole parole</a:t>
            </a:r>
            <a:r>
              <a:rPr lang="it-IT" sz="2400" b="1" dirty="0">
                <a:solidFill>
                  <a:schemeClr val="bg1">
                    <a:lumMod val="50000"/>
                  </a:schemeClr>
                </a:solidFill>
                <a:latin typeface="+mn-lt"/>
                <a:cs typeface="+mn-cs"/>
              </a:rPr>
              <a:t>,</a:t>
            </a:r>
            <a:r>
              <a:rPr lang="it-IT" sz="2400" dirty="0">
                <a:solidFill>
                  <a:schemeClr val="bg1">
                    <a:lumMod val="50000"/>
                  </a:schemeClr>
                </a:solidFill>
                <a:latin typeface="+mn-lt"/>
                <a:cs typeface="+mn-cs"/>
              </a:rPr>
              <a:t> </a:t>
            </a:r>
            <a:r>
              <a:rPr lang="it-IT" sz="2400" b="1" u="sng" dirty="0">
                <a:solidFill>
                  <a:schemeClr val="bg1">
                    <a:lumMod val="50000"/>
                  </a:schemeClr>
                </a:solidFill>
                <a:latin typeface="+mn-lt"/>
                <a:cs typeface="+mn-cs"/>
              </a:rPr>
              <a:t>contenuti</a:t>
            </a:r>
            <a:r>
              <a:rPr lang="it-IT" sz="2400" dirty="0">
                <a:solidFill>
                  <a:schemeClr val="bg1">
                    <a:lumMod val="50000"/>
                  </a:schemeClr>
                </a:solidFill>
                <a:latin typeface="+mn-lt"/>
                <a:cs typeface="+mn-cs"/>
              </a:rPr>
              <a:t> o </a:t>
            </a:r>
            <a:r>
              <a:rPr lang="it-IT" sz="2400" b="1" u="sng" dirty="0">
                <a:solidFill>
                  <a:schemeClr val="bg1">
                    <a:lumMod val="50000"/>
                  </a:schemeClr>
                </a:solidFill>
                <a:latin typeface="+mn-lt"/>
                <a:cs typeface="+mn-cs"/>
              </a:rPr>
              <a:t>sentimenti</a:t>
            </a:r>
            <a:r>
              <a:rPr lang="it-IT" sz="2400" dirty="0">
                <a:solidFill>
                  <a:schemeClr val="bg1">
                    <a:lumMod val="50000"/>
                  </a:schemeClr>
                </a:solidFill>
                <a:latin typeface="+mn-lt"/>
                <a:cs typeface="+mn-cs"/>
              </a:rPr>
              <a:t> ponendo attenzione al </a:t>
            </a:r>
            <a:r>
              <a:rPr lang="it-IT" sz="2400" b="1" u="sng" dirty="0">
                <a:solidFill>
                  <a:schemeClr val="bg1">
                    <a:lumMod val="50000"/>
                  </a:schemeClr>
                </a:solidFill>
                <a:latin typeface="+mn-lt"/>
                <a:cs typeface="+mn-cs"/>
              </a:rPr>
              <a:t>contenuto e al senso di ciò che si dice</a:t>
            </a:r>
            <a:r>
              <a:rPr lang="it-IT" sz="2400" b="1" dirty="0">
                <a:solidFill>
                  <a:schemeClr val="bg1">
                    <a:lumMod val="50000"/>
                  </a:schemeClr>
                </a:solidFill>
                <a:latin typeface="+mn-lt"/>
                <a:cs typeface="+mn-cs"/>
              </a:rPr>
              <a:t> </a:t>
            </a:r>
          </a:p>
          <a:p>
            <a:pPr indent="17463" fontAlgn="auto">
              <a:lnSpc>
                <a:spcPct val="80000"/>
              </a:lnSpc>
              <a:spcBef>
                <a:spcPct val="20000"/>
              </a:spcBef>
              <a:spcAft>
                <a:spcPts val="0"/>
              </a:spcAft>
              <a:defRPr/>
            </a:pPr>
            <a:endParaRPr lang="it-IT" sz="2400" dirty="0">
              <a:solidFill>
                <a:schemeClr val="bg1">
                  <a:lumMod val="50000"/>
                </a:schemeClr>
              </a:solidFill>
              <a:latin typeface="+mn-lt"/>
              <a:cs typeface="+mn-cs"/>
            </a:endParaRPr>
          </a:p>
          <a:p>
            <a:pPr indent="17463" fontAlgn="auto">
              <a:lnSpc>
                <a:spcPct val="80000"/>
              </a:lnSpc>
              <a:spcBef>
                <a:spcPct val="20000"/>
              </a:spcBef>
              <a:spcAft>
                <a:spcPts val="0"/>
              </a:spcAft>
              <a:defRPr/>
            </a:pPr>
            <a:r>
              <a:rPr lang="it-IT" sz="2400" i="1" dirty="0">
                <a:solidFill>
                  <a:schemeClr val="bg1">
                    <a:lumMod val="50000"/>
                  </a:schemeClr>
                </a:solidFill>
                <a:latin typeface="+mn-lt"/>
                <a:cs typeface="+mn-cs"/>
              </a:rPr>
              <a:t>Es: recentemente ho bevuto il mio solito bicchiere di vino a pasto ma ho sentito una specie di </a:t>
            </a:r>
            <a:r>
              <a:rPr lang="it-IT" sz="2400" i="1" dirty="0" err="1">
                <a:solidFill>
                  <a:schemeClr val="bg1">
                    <a:lumMod val="50000"/>
                  </a:schemeClr>
                </a:solidFill>
                <a:latin typeface="+mn-lt"/>
                <a:cs typeface="+mn-cs"/>
              </a:rPr>
              <a:t>piccotto</a:t>
            </a:r>
            <a:r>
              <a:rPr lang="it-IT" sz="2400" i="1" dirty="0">
                <a:solidFill>
                  <a:schemeClr val="bg1">
                    <a:lumMod val="50000"/>
                  </a:schemeClr>
                </a:solidFill>
                <a:latin typeface="+mn-lt"/>
                <a:cs typeface="+mn-cs"/>
              </a:rPr>
              <a:t> dalla parte del fegato e questa cosa mi ha preoccupato.</a:t>
            </a:r>
            <a:endParaRPr lang="it-IT" sz="2400" b="1" i="1" dirty="0">
              <a:solidFill>
                <a:schemeClr val="bg1">
                  <a:lumMod val="50000"/>
                </a:schemeClr>
              </a:solidFill>
              <a:latin typeface="+mn-lt"/>
              <a:cs typeface="+mn-cs"/>
            </a:endParaRPr>
          </a:p>
          <a:p>
            <a:pPr indent="17463" fontAlgn="auto">
              <a:lnSpc>
                <a:spcPct val="80000"/>
              </a:lnSpc>
              <a:spcBef>
                <a:spcPct val="20000"/>
              </a:spcBef>
              <a:spcAft>
                <a:spcPts val="0"/>
              </a:spcAft>
              <a:defRPr/>
            </a:pPr>
            <a:r>
              <a:rPr lang="it-IT" sz="2400" dirty="0">
                <a:solidFill>
                  <a:schemeClr val="bg1">
                    <a:lumMod val="50000"/>
                  </a:schemeClr>
                </a:solidFill>
                <a:latin typeface="+mn-lt"/>
                <a:cs typeface="+mn-cs"/>
              </a:rPr>
              <a:t> </a:t>
            </a:r>
          </a:p>
        </p:txBody>
      </p:sp>
      <p:pic>
        <p:nvPicPr>
          <p:cNvPr id="5" name="Immagine 8"/>
          <p:cNvPicPr>
            <a:picLocks noChangeAspect="1"/>
          </p:cNvPicPr>
          <p:nvPr/>
        </p:nvPicPr>
        <p:blipFill>
          <a:blip r:embed="rId3">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45060"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900113" y="1052513"/>
            <a:ext cx="7380287" cy="687387"/>
          </a:xfrm>
          <a:prstGeom prst="rect">
            <a:avLst/>
          </a:prstGeom>
          <a:noFill/>
          <a:ln w="9525">
            <a:noFill/>
            <a:miter lim="800000"/>
            <a:headEnd/>
            <a:tailEnd/>
          </a:ln>
        </p:spPr>
        <p:txBody>
          <a:bodyPr anchor="ctr"/>
          <a:lstStyle/>
          <a:p>
            <a:pPr algn="ctr"/>
            <a:r>
              <a:rPr lang="it-IT" sz="3200" b="1">
                <a:solidFill>
                  <a:srgbClr val="009EFF"/>
                </a:solidFill>
              </a:rPr>
              <a:t>L’ Intervento Breve</a:t>
            </a:r>
          </a:p>
        </p:txBody>
      </p:sp>
      <p:sp>
        <p:nvSpPr>
          <p:cNvPr id="3077" name="Rectangle 3"/>
          <p:cNvSpPr>
            <a:spLocks noChangeArrowheads="1"/>
          </p:cNvSpPr>
          <p:nvPr/>
        </p:nvSpPr>
        <p:spPr bwMode="auto">
          <a:xfrm>
            <a:off x="690563" y="2209800"/>
            <a:ext cx="7900987" cy="1792288"/>
          </a:xfrm>
          <a:prstGeom prst="rect">
            <a:avLst/>
          </a:prstGeom>
          <a:noFill/>
          <a:ln>
            <a:noFill/>
          </a:ln>
          <a:effectLst/>
          <a:extLst>
            <a:ext uri="{909E8E84-426E-40dd-AFC4-6F175D3DCCD1}"/>
            <a:ext uri="{91240B29-F687-4f45-9708-019B960494DF}"/>
            <a:ext uri="{AF507438-7753-43e0-B8FC-AC1667EBCBE1}"/>
          </a:extLst>
        </p:spPr>
        <p:txBody>
          <a:bodyPr/>
          <a:lstStyle/>
          <a:p>
            <a:pPr marL="754063" indent="-754063" fontAlgn="auto">
              <a:spcBef>
                <a:spcPct val="20000"/>
              </a:spcBef>
              <a:spcAft>
                <a:spcPts val="0"/>
              </a:spcAft>
              <a:buFontTx/>
              <a:buChar char="•"/>
              <a:defRPr/>
            </a:pPr>
            <a:r>
              <a:rPr lang="it-IT" sz="2400" b="1" dirty="0">
                <a:solidFill>
                  <a:schemeClr val="bg1">
                    <a:lumMod val="50000"/>
                  </a:schemeClr>
                </a:solidFill>
                <a:latin typeface="+mn-lt"/>
                <a:cs typeface="Times New Roman" charset="0"/>
              </a:rPr>
              <a:t>La comunicazione come processo relazionale</a:t>
            </a:r>
          </a:p>
          <a:p>
            <a:pPr marL="754063" indent="-754063" fontAlgn="auto">
              <a:spcBef>
                <a:spcPct val="20000"/>
              </a:spcBef>
              <a:spcAft>
                <a:spcPts val="0"/>
              </a:spcAft>
              <a:buFontTx/>
              <a:buChar char="•"/>
              <a:defRPr/>
            </a:pPr>
            <a:r>
              <a:rPr lang="it-IT" sz="2400" b="1" dirty="0">
                <a:solidFill>
                  <a:schemeClr val="bg1">
                    <a:lumMod val="50000"/>
                  </a:schemeClr>
                </a:solidFill>
                <a:latin typeface="+mn-lt"/>
                <a:cs typeface="Times New Roman" charset="0"/>
              </a:rPr>
              <a:t>Modello degli stadi di cambiamento</a:t>
            </a:r>
          </a:p>
          <a:p>
            <a:pPr marL="754063" indent="-754063" fontAlgn="auto">
              <a:spcBef>
                <a:spcPct val="20000"/>
              </a:spcBef>
              <a:spcAft>
                <a:spcPts val="0"/>
              </a:spcAft>
              <a:buFontTx/>
              <a:buChar char="•"/>
              <a:defRPr/>
            </a:pPr>
            <a:r>
              <a:rPr lang="it-IT" sz="2400" b="1" dirty="0">
                <a:solidFill>
                  <a:schemeClr val="bg1">
                    <a:lumMod val="50000"/>
                  </a:schemeClr>
                </a:solidFill>
                <a:latin typeface="+mn-lt"/>
                <a:cs typeface="Times New Roman" charset="0"/>
              </a:rPr>
              <a:t>Stili comunicativi di intervento breve nella relazione di sostegno</a:t>
            </a:r>
          </a:p>
        </p:txBody>
      </p:sp>
      <p:pic>
        <p:nvPicPr>
          <p:cNvPr id="6" name="Immagine 8"/>
          <p:cNvPicPr>
            <a:picLocks noChangeAspect="1"/>
          </p:cNvPicPr>
          <p:nvPr/>
        </p:nvPicPr>
        <p:blipFill>
          <a:blip r:embed="rId3">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15364"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20700" y="673100"/>
            <a:ext cx="4140200" cy="3976688"/>
          </a:xfrm>
          <a:prstGeom prst="rect">
            <a:avLst/>
          </a:prstGeom>
        </p:spPr>
        <p:txBody>
          <a:bodyPr>
            <a:spAutoFit/>
          </a:bodyPr>
          <a:lstStyle/>
          <a:p>
            <a:pPr marL="355600" indent="-355600" algn="just" fontAlgn="auto">
              <a:lnSpc>
                <a:spcPct val="80000"/>
              </a:lnSpc>
              <a:spcBef>
                <a:spcPct val="20000"/>
              </a:spcBef>
              <a:spcAft>
                <a:spcPts val="0"/>
              </a:spcAft>
              <a:buFontTx/>
              <a:buAutoNum type="arabicPeriod"/>
              <a:defRPr/>
            </a:pPr>
            <a:r>
              <a:rPr lang="it-IT" sz="2400" dirty="0">
                <a:solidFill>
                  <a:schemeClr val="bg1">
                    <a:lumMod val="50000"/>
                  </a:schemeClr>
                </a:solidFill>
                <a:latin typeface="+mn-lt"/>
                <a:cs typeface="+mn-cs"/>
              </a:rPr>
              <a:t>Ripetizione semplice</a:t>
            </a:r>
          </a:p>
          <a:p>
            <a:pPr algn="just" fontAlgn="auto">
              <a:lnSpc>
                <a:spcPct val="80000"/>
              </a:lnSpc>
              <a:spcBef>
                <a:spcPct val="20000"/>
              </a:spcBef>
              <a:spcAft>
                <a:spcPts val="0"/>
              </a:spcAft>
              <a:defRPr/>
            </a:pPr>
            <a:endParaRPr lang="it-IT" sz="2400" b="1" dirty="0">
              <a:solidFill>
                <a:schemeClr val="bg1">
                  <a:lumMod val="50000"/>
                </a:schemeClr>
              </a:solidFill>
              <a:latin typeface="+mn-lt"/>
              <a:cs typeface="+mn-cs"/>
            </a:endParaRPr>
          </a:p>
          <a:p>
            <a:pPr algn="just" fontAlgn="auto">
              <a:lnSpc>
                <a:spcPct val="80000"/>
              </a:lnSpc>
              <a:spcBef>
                <a:spcPct val="20000"/>
              </a:spcBef>
              <a:spcAft>
                <a:spcPts val="0"/>
              </a:spcAft>
              <a:defRPr/>
            </a:pPr>
            <a:endParaRPr lang="it-IT" sz="2400" dirty="0">
              <a:solidFill>
                <a:schemeClr val="bg1">
                  <a:lumMod val="50000"/>
                </a:schemeClr>
              </a:solidFill>
              <a:latin typeface="+mn-lt"/>
              <a:cs typeface="+mn-cs"/>
            </a:endParaRPr>
          </a:p>
          <a:p>
            <a:pPr algn="just" fontAlgn="auto">
              <a:lnSpc>
                <a:spcPct val="80000"/>
              </a:lnSpc>
              <a:spcBef>
                <a:spcPct val="20000"/>
              </a:spcBef>
              <a:spcAft>
                <a:spcPts val="0"/>
              </a:spcAft>
              <a:defRPr/>
            </a:pPr>
            <a:r>
              <a:rPr lang="it-IT" sz="2400" dirty="0">
                <a:solidFill>
                  <a:schemeClr val="bg1">
                    <a:lumMod val="50000"/>
                  </a:schemeClr>
                </a:solidFill>
                <a:latin typeface="+mn-lt"/>
                <a:cs typeface="+mn-cs"/>
              </a:rPr>
              <a:t>2. Parafrasi</a:t>
            </a:r>
          </a:p>
          <a:p>
            <a:pPr algn="just" fontAlgn="auto">
              <a:lnSpc>
                <a:spcPct val="80000"/>
              </a:lnSpc>
              <a:spcBef>
                <a:spcPct val="20000"/>
              </a:spcBef>
              <a:spcAft>
                <a:spcPts val="0"/>
              </a:spcAft>
              <a:defRPr/>
            </a:pPr>
            <a:endParaRPr lang="it-IT" sz="2400" dirty="0">
              <a:solidFill>
                <a:schemeClr val="bg1">
                  <a:lumMod val="50000"/>
                </a:schemeClr>
              </a:solidFill>
              <a:latin typeface="+mn-lt"/>
              <a:cs typeface="+mn-cs"/>
            </a:endParaRPr>
          </a:p>
          <a:p>
            <a:pPr algn="just" fontAlgn="auto">
              <a:lnSpc>
                <a:spcPct val="80000"/>
              </a:lnSpc>
              <a:spcBef>
                <a:spcPct val="20000"/>
              </a:spcBef>
              <a:spcAft>
                <a:spcPts val="0"/>
              </a:spcAft>
              <a:defRPr/>
            </a:pPr>
            <a:endParaRPr lang="it-IT" sz="2400" dirty="0">
              <a:solidFill>
                <a:schemeClr val="bg1">
                  <a:lumMod val="50000"/>
                </a:schemeClr>
              </a:solidFill>
              <a:latin typeface="+mn-lt"/>
              <a:cs typeface="+mn-cs"/>
            </a:endParaRPr>
          </a:p>
          <a:p>
            <a:pPr algn="just" fontAlgn="auto">
              <a:lnSpc>
                <a:spcPct val="80000"/>
              </a:lnSpc>
              <a:spcBef>
                <a:spcPct val="20000"/>
              </a:spcBef>
              <a:spcAft>
                <a:spcPts val="0"/>
              </a:spcAft>
              <a:defRPr/>
            </a:pPr>
            <a:r>
              <a:rPr lang="it-IT" sz="2400" dirty="0">
                <a:solidFill>
                  <a:schemeClr val="bg1">
                    <a:lumMod val="50000"/>
                  </a:schemeClr>
                </a:solidFill>
                <a:latin typeface="+mn-lt"/>
                <a:cs typeface="+mn-cs"/>
              </a:rPr>
              <a:t>3. Riformulazione</a:t>
            </a:r>
          </a:p>
          <a:p>
            <a:pPr algn="just" fontAlgn="auto">
              <a:lnSpc>
                <a:spcPct val="80000"/>
              </a:lnSpc>
              <a:spcBef>
                <a:spcPct val="20000"/>
              </a:spcBef>
              <a:spcAft>
                <a:spcPts val="0"/>
              </a:spcAft>
              <a:defRPr/>
            </a:pPr>
            <a:endParaRPr lang="it-IT" sz="2400" dirty="0">
              <a:solidFill>
                <a:schemeClr val="bg1">
                  <a:lumMod val="50000"/>
                </a:schemeClr>
              </a:solidFill>
              <a:latin typeface="+mn-lt"/>
              <a:cs typeface="+mn-cs"/>
            </a:endParaRPr>
          </a:p>
          <a:p>
            <a:pPr indent="17463" algn="just" fontAlgn="auto">
              <a:lnSpc>
                <a:spcPct val="90000"/>
              </a:lnSpc>
              <a:spcBef>
                <a:spcPts val="0"/>
              </a:spcBef>
              <a:spcAft>
                <a:spcPts val="0"/>
              </a:spcAft>
              <a:buFont typeface="Cambria" charset="0"/>
              <a:buNone/>
              <a:defRPr/>
            </a:pPr>
            <a:endParaRPr lang="it-IT" sz="2400" dirty="0">
              <a:solidFill>
                <a:schemeClr val="bg1">
                  <a:lumMod val="50000"/>
                </a:schemeClr>
              </a:solidFill>
              <a:latin typeface="+mn-lt"/>
              <a:cs typeface="+mn-cs"/>
            </a:endParaRPr>
          </a:p>
          <a:p>
            <a:pPr indent="17463" algn="just" fontAlgn="auto">
              <a:lnSpc>
                <a:spcPct val="90000"/>
              </a:lnSpc>
              <a:spcBef>
                <a:spcPts val="0"/>
              </a:spcBef>
              <a:spcAft>
                <a:spcPts val="0"/>
              </a:spcAft>
              <a:buFont typeface="Cambria" charset="0"/>
              <a:buNone/>
              <a:defRPr/>
            </a:pPr>
            <a:endParaRPr lang="it-IT" sz="2400" dirty="0">
              <a:solidFill>
                <a:schemeClr val="bg1">
                  <a:lumMod val="50000"/>
                </a:schemeClr>
              </a:solidFill>
              <a:latin typeface="+mn-lt"/>
              <a:cs typeface="+mn-cs"/>
            </a:endParaRPr>
          </a:p>
          <a:p>
            <a:pPr indent="17463" algn="just" fontAlgn="auto">
              <a:lnSpc>
                <a:spcPct val="90000"/>
              </a:lnSpc>
              <a:spcBef>
                <a:spcPts val="0"/>
              </a:spcBef>
              <a:spcAft>
                <a:spcPts val="0"/>
              </a:spcAft>
              <a:buFont typeface="Cambria" charset="0"/>
              <a:buNone/>
              <a:defRPr/>
            </a:pPr>
            <a:r>
              <a:rPr lang="it-IT" sz="2400" dirty="0">
                <a:solidFill>
                  <a:schemeClr val="bg1">
                    <a:lumMod val="50000"/>
                  </a:schemeClr>
                </a:solidFill>
                <a:latin typeface="+mn-lt"/>
                <a:cs typeface="+mn-cs"/>
              </a:rPr>
              <a:t>4. Riflessione dello stato</a:t>
            </a:r>
          </a:p>
        </p:txBody>
      </p:sp>
      <p:sp>
        <p:nvSpPr>
          <p:cNvPr id="3" name="Rettangolo 2"/>
          <p:cNvSpPr/>
          <p:nvPr/>
        </p:nvSpPr>
        <p:spPr>
          <a:xfrm flipH="1">
            <a:off x="4660900" y="723900"/>
            <a:ext cx="4394200" cy="4419600"/>
          </a:xfrm>
          <a:prstGeom prst="rect">
            <a:avLst/>
          </a:prstGeom>
        </p:spPr>
        <p:txBody>
          <a:bodyPr>
            <a:spAutoFit/>
          </a:bodyPr>
          <a:lstStyle/>
          <a:p>
            <a:pPr indent="17463" fontAlgn="auto">
              <a:lnSpc>
                <a:spcPct val="80000"/>
              </a:lnSpc>
              <a:spcBef>
                <a:spcPct val="20000"/>
              </a:spcBef>
              <a:spcAft>
                <a:spcPts val="0"/>
              </a:spcAft>
              <a:defRPr/>
            </a:pPr>
            <a:r>
              <a:rPr lang="it-IT" sz="2400" i="1" dirty="0">
                <a:solidFill>
                  <a:schemeClr val="bg1">
                    <a:lumMod val="50000"/>
                  </a:schemeClr>
                </a:solidFill>
                <a:latin typeface="+mn-lt"/>
                <a:cs typeface="+mn-cs"/>
              </a:rPr>
              <a:t>(preoccupato)</a:t>
            </a:r>
          </a:p>
          <a:p>
            <a:pPr indent="17463" fontAlgn="auto">
              <a:lnSpc>
                <a:spcPct val="80000"/>
              </a:lnSpc>
              <a:spcBef>
                <a:spcPct val="20000"/>
              </a:spcBef>
              <a:spcAft>
                <a:spcPts val="0"/>
              </a:spcAft>
              <a:defRPr/>
            </a:pPr>
            <a:endParaRPr lang="it-IT" sz="2400" i="1" dirty="0">
              <a:solidFill>
                <a:schemeClr val="bg1">
                  <a:lumMod val="50000"/>
                </a:schemeClr>
              </a:solidFill>
              <a:latin typeface="+mn-lt"/>
              <a:cs typeface="+mn-cs"/>
            </a:endParaRPr>
          </a:p>
          <a:p>
            <a:pPr indent="17463" fontAlgn="auto">
              <a:lnSpc>
                <a:spcPct val="80000"/>
              </a:lnSpc>
              <a:spcBef>
                <a:spcPct val="20000"/>
              </a:spcBef>
              <a:spcAft>
                <a:spcPts val="0"/>
              </a:spcAft>
              <a:defRPr/>
            </a:pPr>
            <a:r>
              <a:rPr lang="it-IT" sz="2400" i="1" dirty="0">
                <a:solidFill>
                  <a:schemeClr val="bg1">
                    <a:lumMod val="50000"/>
                  </a:schemeClr>
                </a:solidFill>
                <a:latin typeface="+mn-lt"/>
                <a:cs typeface="+mn-cs"/>
              </a:rPr>
              <a:t>(ora questa cosa le dà pensiero)</a:t>
            </a:r>
          </a:p>
          <a:p>
            <a:pPr indent="17463" fontAlgn="auto">
              <a:lnSpc>
                <a:spcPct val="80000"/>
              </a:lnSpc>
              <a:spcBef>
                <a:spcPct val="20000"/>
              </a:spcBef>
              <a:spcAft>
                <a:spcPts val="0"/>
              </a:spcAft>
              <a:defRPr/>
            </a:pPr>
            <a:endParaRPr lang="it-IT" sz="2400" i="1" dirty="0">
              <a:solidFill>
                <a:schemeClr val="bg1">
                  <a:lumMod val="50000"/>
                </a:schemeClr>
              </a:solidFill>
              <a:latin typeface="+mn-lt"/>
              <a:cs typeface="+mn-cs"/>
            </a:endParaRPr>
          </a:p>
          <a:p>
            <a:pPr indent="17463" fontAlgn="auto">
              <a:lnSpc>
                <a:spcPct val="80000"/>
              </a:lnSpc>
              <a:spcBef>
                <a:spcPct val="20000"/>
              </a:spcBef>
              <a:spcAft>
                <a:spcPts val="0"/>
              </a:spcAft>
              <a:defRPr/>
            </a:pPr>
            <a:r>
              <a:rPr lang="it-IT" sz="2400" i="1" dirty="0">
                <a:solidFill>
                  <a:schemeClr val="bg1">
                    <a:lumMod val="50000"/>
                  </a:schemeClr>
                </a:solidFill>
                <a:latin typeface="+mn-lt"/>
                <a:cs typeface="+mn-cs"/>
              </a:rPr>
              <a:t>(la allarma sentire che il suo corpo non riesce più a reggere l’alcol come prima)</a:t>
            </a:r>
          </a:p>
          <a:p>
            <a:pPr indent="17463" fontAlgn="auto">
              <a:lnSpc>
                <a:spcPct val="90000"/>
              </a:lnSpc>
              <a:spcBef>
                <a:spcPts val="0"/>
              </a:spcBef>
              <a:spcAft>
                <a:spcPts val="0"/>
              </a:spcAft>
              <a:buFont typeface="Cambria" charset="0"/>
              <a:buNone/>
              <a:defRPr/>
            </a:pPr>
            <a:endParaRPr lang="it-IT" sz="2400" i="1" dirty="0">
              <a:solidFill>
                <a:schemeClr val="bg1">
                  <a:lumMod val="50000"/>
                </a:schemeClr>
              </a:solidFill>
              <a:latin typeface="+mn-lt"/>
              <a:cs typeface="+mn-cs"/>
            </a:endParaRPr>
          </a:p>
          <a:p>
            <a:pPr indent="17463" fontAlgn="auto">
              <a:lnSpc>
                <a:spcPct val="90000"/>
              </a:lnSpc>
              <a:spcBef>
                <a:spcPts val="0"/>
              </a:spcBef>
              <a:spcAft>
                <a:spcPts val="0"/>
              </a:spcAft>
              <a:buFont typeface="Cambria" charset="0"/>
              <a:buNone/>
              <a:defRPr/>
            </a:pPr>
            <a:r>
              <a:rPr lang="it-IT" sz="2400" i="1" dirty="0">
                <a:solidFill>
                  <a:schemeClr val="bg1">
                    <a:lumMod val="50000"/>
                  </a:schemeClr>
                </a:solidFill>
                <a:latin typeface="+mn-lt"/>
                <a:cs typeface="+mn-cs"/>
              </a:rPr>
              <a:t>(si sente turbato, in ansia, </a:t>
            </a:r>
          </a:p>
          <a:p>
            <a:pPr indent="17463" fontAlgn="auto">
              <a:lnSpc>
                <a:spcPct val="90000"/>
              </a:lnSpc>
              <a:spcBef>
                <a:spcPts val="0"/>
              </a:spcBef>
              <a:spcAft>
                <a:spcPts val="0"/>
              </a:spcAft>
              <a:buFont typeface="Cambria" charset="0"/>
              <a:buNone/>
              <a:defRPr/>
            </a:pPr>
            <a:r>
              <a:rPr lang="it-IT" sz="2400" i="1" dirty="0">
                <a:solidFill>
                  <a:schemeClr val="bg1">
                    <a:lumMod val="50000"/>
                  </a:schemeClr>
                </a:solidFill>
                <a:latin typeface="+mn-lt"/>
                <a:cs typeface="+mn-cs"/>
              </a:rPr>
              <a:t>in apprensione per le condizioni del suo stato di salute)</a:t>
            </a:r>
          </a:p>
        </p:txBody>
      </p:sp>
      <p:sp>
        <p:nvSpPr>
          <p:cNvPr id="4" name="Parentesi graffa chiusa 3"/>
          <p:cNvSpPr/>
          <p:nvPr/>
        </p:nvSpPr>
        <p:spPr>
          <a:xfrm>
            <a:off x="3632200" y="1460500"/>
            <a:ext cx="752475" cy="2273300"/>
          </a:xfrm>
          <a:prstGeom prst="rightBrace">
            <a:avLst>
              <a:gd name="adj1" fmla="val 43184"/>
              <a:gd name="adj2" fmla="val 50645"/>
            </a:avLst>
          </a:prstGeom>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it-IT"/>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idx="4294967295"/>
          </p:nvPr>
        </p:nvSpPr>
        <p:spPr>
          <a:xfrm>
            <a:off x="1143000" y="661988"/>
            <a:ext cx="7251700" cy="1001712"/>
          </a:xfrm>
        </p:spPr>
        <p:txBody>
          <a:bodyPr/>
          <a:lstStyle/>
          <a:p>
            <a:pPr eaLnBrk="1" hangingPunct="1"/>
            <a:r>
              <a:rPr lang="it-IT" sz="3200" b="1" smtClean="0">
                <a:solidFill>
                  <a:srgbClr val="009EFF"/>
                </a:solidFill>
              </a:rPr>
              <a:t>Evitare dispute e discussioni</a:t>
            </a:r>
          </a:p>
        </p:txBody>
      </p:sp>
      <p:sp>
        <p:nvSpPr>
          <p:cNvPr id="21507" name="Rectangle 3"/>
          <p:cNvSpPr>
            <a:spLocks noGrp="1" noChangeArrowheads="1"/>
          </p:cNvSpPr>
          <p:nvPr>
            <p:ph idx="4294967295"/>
          </p:nvPr>
        </p:nvSpPr>
        <p:spPr>
          <a:xfrm>
            <a:off x="611188" y="1536700"/>
            <a:ext cx="7872412" cy="4779963"/>
          </a:xfrm>
        </p:spPr>
        <p:txBody>
          <a:bodyPr rtlCol="0">
            <a:normAutofit/>
          </a:bodyPr>
          <a:lstStyle/>
          <a:p>
            <a:pPr algn="just" eaLnBrk="1" fontAlgn="auto" hangingPunct="1">
              <a:spcAft>
                <a:spcPts val="0"/>
              </a:spcAft>
              <a:buFont typeface="Arial"/>
              <a:buChar char="•"/>
              <a:defRPr/>
            </a:pPr>
            <a:r>
              <a:rPr lang="it-IT" sz="2400" dirty="0" smtClean="0">
                <a:solidFill>
                  <a:schemeClr val="bg1">
                    <a:lumMod val="50000"/>
                  </a:schemeClr>
                </a:solidFill>
              </a:rPr>
              <a:t>Le </a:t>
            </a:r>
            <a:r>
              <a:rPr lang="it-IT" sz="2400" dirty="0">
                <a:solidFill>
                  <a:schemeClr val="bg1">
                    <a:lumMod val="50000"/>
                  </a:schemeClr>
                </a:solidFill>
              </a:rPr>
              <a:t>dispute sono controproducenti: allontanano dal cambiamento</a:t>
            </a:r>
          </a:p>
          <a:p>
            <a:pPr algn="just" eaLnBrk="1" fontAlgn="auto" hangingPunct="1">
              <a:spcAft>
                <a:spcPts val="0"/>
              </a:spcAft>
              <a:buFont typeface="Arial"/>
              <a:buChar char="•"/>
              <a:defRPr/>
            </a:pPr>
            <a:r>
              <a:rPr lang="it-IT" sz="2400" dirty="0" smtClean="0">
                <a:solidFill>
                  <a:schemeClr val="bg1">
                    <a:lumMod val="50000"/>
                  </a:schemeClr>
                </a:solidFill>
              </a:rPr>
              <a:t>Evitare </a:t>
            </a:r>
            <a:r>
              <a:rPr lang="it-IT" sz="2400" dirty="0">
                <a:solidFill>
                  <a:schemeClr val="bg1">
                    <a:lumMod val="50000"/>
                  </a:schemeClr>
                </a:solidFill>
              </a:rPr>
              <a:t>di cadere nelle trappole della comunicazione</a:t>
            </a:r>
          </a:p>
          <a:p>
            <a:pPr algn="just" eaLnBrk="1" fontAlgn="auto" hangingPunct="1">
              <a:spcAft>
                <a:spcPts val="0"/>
              </a:spcAft>
              <a:buFont typeface="Arial"/>
              <a:buChar char="•"/>
              <a:defRPr/>
            </a:pPr>
            <a:r>
              <a:rPr lang="it-IT" sz="2400" dirty="0" smtClean="0">
                <a:solidFill>
                  <a:schemeClr val="bg1">
                    <a:lumMod val="50000"/>
                  </a:schemeClr>
                </a:solidFill>
              </a:rPr>
              <a:t>Un </a:t>
            </a:r>
            <a:r>
              <a:rPr lang="it-IT" sz="2400" dirty="0">
                <a:solidFill>
                  <a:schemeClr val="bg1">
                    <a:lumMod val="50000"/>
                  </a:schemeClr>
                </a:solidFill>
              </a:rPr>
              <a:t>atteggiamento di difesa produce un atteggiamento dello stesso tipo</a:t>
            </a:r>
          </a:p>
          <a:p>
            <a:pPr algn="just" eaLnBrk="1" fontAlgn="auto" hangingPunct="1">
              <a:spcAft>
                <a:spcPts val="0"/>
              </a:spcAft>
              <a:buFont typeface="Arial"/>
              <a:buChar char="•"/>
              <a:defRPr/>
            </a:pPr>
            <a:r>
              <a:rPr lang="it-IT" sz="2400" dirty="0" smtClean="0">
                <a:solidFill>
                  <a:schemeClr val="bg1">
                    <a:lumMod val="50000"/>
                  </a:schemeClr>
                </a:solidFill>
              </a:rPr>
              <a:t>Un </a:t>
            </a:r>
            <a:r>
              <a:rPr lang="it-IT" sz="2400" dirty="0">
                <a:solidFill>
                  <a:schemeClr val="bg1">
                    <a:lumMod val="50000"/>
                  </a:schemeClr>
                </a:solidFill>
              </a:rPr>
              <a:t>atteggiamento di resistenza è un segnale che si deve cambiare strategia</a:t>
            </a:r>
          </a:p>
          <a:p>
            <a:pPr marL="177800" indent="-177800" algn="just" eaLnBrk="1" fontAlgn="auto" hangingPunct="1">
              <a:spcAft>
                <a:spcPts val="0"/>
              </a:spcAft>
              <a:buFontTx/>
              <a:buNone/>
              <a:defRPr/>
            </a:pPr>
            <a:endParaRPr lang="it-IT" sz="2400" dirty="0">
              <a:solidFill>
                <a:schemeClr val="bg1">
                  <a:lumMod val="50000"/>
                </a:schemeClr>
              </a:solidFill>
            </a:endParaRPr>
          </a:p>
          <a:p>
            <a:pPr marL="177800" indent="-177800" algn="ctr" eaLnBrk="1" fontAlgn="auto" hangingPunct="1">
              <a:lnSpc>
                <a:spcPct val="90000"/>
              </a:lnSpc>
              <a:spcAft>
                <a:spcPts val="600"/>
              </a:spcAft>
              <a:buFontTx/>
              <a:buNone/>
              <a:defRPr/>
            </a:pPr>
            <a:r>
              <a:rPr lang="it-IT" sz="2600" b="1" i="1" dirty="0">
                <a:solidFill>
                  <a:schemeClr val="bg1">
                    <a:lumMod val="50000"/>
                  </a:schemeClr>
                </a:solidFill>
              </a:rPr>
              <a:t>Né passivi, né aggressivi! Siate assertivi!</a:t>
            </a:r>
          </a:p>
        </p:txBody>
      </p:sp>
      <p:pic>
        <p:nvPicPr>
          <p:cNvPr id="4" name="Immagine 8"/>
          <p:cNvPicPr>
            <a:picLocks noChangeAspect="1"/>
          </p:cNvPicPr>
          <p:nvPr/>
        </p:nvPicPr>
        <p:blipFill>
          <a:blip r:embed="rId3">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48132"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p:cNvSpPr>
          <p:nvPr/>
        </p:nvSpPr>
        <p:spPr bwMode="auto">
          <a:xfrm>
            <a:off x="420688" y="762000"/>
            <a:ext cx="8385175" cy="5575300"/>
          </a:xfrm>
          <a:prstGeom prst="rect">
            <a:avLst/>
          </a:prstGeom>
          <a:noFill/>
          <a:ln>
            <a:noFill/>
          </a:ln>
          <a:extLst>
            <a:ext uri="{909E8E84-426E-40dd-AFC4-6F175D3DCCD1}"/>
            <a:ext uri="{91240B29-F687-4f45-9708-019B960494DF}"/>
          </a:extLst>
        </p:spPr>
        <p:txBody>
          <a:bodyPr anchor="ctr"/>
          <a:lstStyle/>
          <a:p>
            <a:pPr algn="ctr">
              <a:defRPr/>
            </a:pPr>
            <a:endParaRPr lang="en-US" sz="1600" b="1">
              <a:solidFill>
                <a:srgbClr val="009EFF"/>
              </a:solidFill>
              <a:effectLst>
                <a:outerShdw blurRad="38100" dist="38100" dir="2700000" algn="tl">
                  <a:srgbClr val="C0C0C0"/>
                </a:outerShdw>
              </a:effectLst>
            </a:endParaRPr>
          </a:p>
          <a:p>
            <a:pPr algn="ctr">
              <a:defRPr/>
            </a:pPr>
            <a:r>
              <a:rPr lang="en-US" sz="2400" b="1">
                <a:solidFill>
                  <a:srgbClr val="7F7F7F"/>
                </a:solidFill>
                <a:effectLst>
                  <a:outerShdw blurRad="38100" dist="38100" dir="2700000" algn="tl">
                    <a:srgbClr val="C0C0C0"/>
                  </a:outerShdw>
                </a:effectLst>
              </a:rPr>
              <a:t>Sostegno e domande aperte </a:t>
            </a:r>
            <a:br>
              <a:rPr lang="en-US" sz="2400" b="1">
                <a:solidFill>
                  <a:srgbClr val="7F7F7F"/>
                </a:solidFill>
                <a:effectLst>
                  <a:outerShdw blurRad="38100" dist="38100" dir="2700000" algn="tl">
                    <a:srgbClr val="C0C0C0"/>
                  </a:outerShdw>
                </a:effectLst>
              </a:rPr>
            </a:br>
            <a:r>
              <a:rPr lang="en-US" sz="2400" b="1">
                <a:solidFill>
                  <a:srgbClr val="7F7F7F"/>
                </a:solidFill>
                <a:effectLst>
                  <a:outerShdw blurRad="38100" dist="38100" dir="2700000" algn="tl">
                    <a:srgbClr val="C0C0C0"/>
                  </a:outerShdw>
                </a:effectLst>
              </a:rPr>
              <a:t/>
            </a:r>
            <a:br>
              <a:rPr lang="en-US" sz="2400" b="1">
                <a:solidFill>
                  <a:srgbClr val="7F7F7F"/>
                </a:solidFill>
                <a:effectLst>
                  <a:outerShdw blurRad="38100" dist="38100" dir="2700000" algn="tl">
                    <a:srgbClr val="C0C0C0"/>
                  </a:outerShdw>
                </a:effectLst>
              </a:rPr>
            </a:br>
            <a:r>
              <a:rPr lang="en-US" sz="2400" b="1">
                <a:solidFill>
                  <a:srgbClr val="7F7F7F"/>
                </a:solidFill>
                <a:effectLst>
                  <a:outerShdw blurRad="38100" dist="38100" dir="2700000" algn="tl">
                    <a:srgbClr val="C0C0C0"/>
                  </a:outerShdw>
                </a:effectLst>
              </a:rPr>
              <a:t>“Chi parla porta una sua situazione di indecisione verso cui è in conflitto”</a:t>
            </a:r>
            <a:br>
              <a:rPr lang="en-US" sz="2400" b="1">
                <a:solidFill>
                  <a:srgbClr val="7F7F7F"/>
                </a:solidFill>
                <a:effectLst>
                  <a:outerShdw blurRad="38100" dist="38100" dir="2700000" algn="tl">
                    <a:srgbClr val="C0C0C0"/>
                  </a:outerShdw>
                </a:effectLst>
              </a:rPr>
            </a:br>
            <a:r>
              <a:rPr lang="en-US" sz="2400" b="1">
                <a:solidFill>
                  <a:srgbClr val="7F7F7F"/>
                </a:solidFill>
                <a:effectLst>
                  <a:outerShdw blurRad="38100" dist="38100" dir="2700000" algn="tl">
                    <a:srgbClr val="C0C0C0"/>
                  </a:outerShdw>
                </a:effectLst>
              </a:rPr>
              <a:t/>
            </a:r>
            <a:br>
              <a:rPr lang="en-US" sz="2400" b="1">
                <a:solidFill>
                  <a:srgbClr val="7F7F7F"/>
                </a:solidFill>
                <a:effectLst>
                  <a:outerShdw blurRad="38100" dist="38100" dir="2700000" algn="tl">
                    <a:srgbClr val="C0C0C0"/>
                  </a:outerShdw>
                </a:effectLst>
              </a:rPr>
            </a:br>
            <a:r>
              <a:rPr lang="en-US" sz="2400" b="1">
                <a:solidFill>
                  <a:srgbClr val="7F7F7F"/>
                </a:solidFill>
                <a:effectLst>
                  <a:outerShdw blurRad="38100" dist="38100" dir="2700000" algn="tl">
                    <a:srgbClr val="C0C0C0"/>
                  </a:outerShdw>
                </a:effectLst>
              </a:rPr>
              <a:t>Gruppi di tre (</a:t>
            </a:r>
            <a:r>
              <a:rPr lang="it-IT" sz="2400" b="1">
                <a:solidFill>
                  <a:srgbClr val="7F7F7F"/>
                </a:solidFill>
                <a:effectLst>
                  <a:outerShdw blurRad="38100" dist="38100" dir="2700000" algn="tl">
                    <a:srgbClr val="C0C0C0"/>
                  </a:outerShdw>
                </a:effectLst>
              </a:rPr>
              <a:t>c</a:t>
            </a:r>
            <a:r>
              <a:rPr lang="en-US" sz="2400" b="1">
                <a:solidFill>
                  <a:srgbClr val="7F7F7F"/>
                </a:solidFill>
                <a:effectLst>
                  <a:outerShdw blurRad="38100" dist="38100" dir="2700000" algn="tl">
                    <a:srgbClr val="C0C0C0"/>
                  </a:outerShdw>
                </a:effectLst>
              </a:rPr>
              <a:t>-p-o)</a:t>
            </a:r>
            <a:br>
              <a:rPr lang="en-US" sz="2400" b="1">
                <a:solidFill>
                  <a:srgbClr val="7F7F7F"/>
                </a:solidFill>
                <a:effectLst>
                  <a:outerShdw blurRad="38100" dist="38100" dir="2700000" algn="tl">
                    <a:srgbClr val="C0C0C0"/>
                  </a:outerShdw>
                </a:effectLst>
              </a:rPr>
            </a:br>
            <a:r>
              <a:rPr lang="en-US" sz="2400" b="1">
                <a:solidFill>
                  <a:srgbClr val="7F7F7F"/>
                </a:solidFill>
                <a:effectLst>
                  <a:outerShdw blurRad="38100" dist="38100" dir="2700000" algn="tl">
                    <a:srgbClr val="C0C0C0"/>
                  </a:outerShdw>
                </a:effectLst>
              </a:rPr>
              <a:t>Ogni 3/5 minuti cambio di ruolo</a:t>
            </a:r>
            <a:br>
              <a:rPr lang="en-US" sz="2400" b="1">
                <a:solidFill>
                  <a:srgbClr val="7F7F7F"/>
                </a:solidFill>
                <a:effectLst>
                  <a:outerShdw blurRad="38100" dist="38100" dir="2700000" algn="tl">
                    <a:srgbClr val="C0C0C0"/>
                  </a:outerShdw>
                </a:effectLst>
              </a:rPr>
            </a:br>
            <a:r>
              <a:rPr lang="en-US" sz="2400" b="1">
                <a:solidFill>
                  <a:srgbClr val="7F7F7F"/>
                </a:solidFill>
                <a:effectLst>
                  <a:outerShdw blurRad="38100" dist="38100" dir="2700000" algn="tl">
                    <a:srgbClr val="C0C0C0"/>
                  </a:outerShdw>
                </a:effectLst>
              </a:rPr>
              <a:t>Discussione in plenaria al termine</a:t>
            </a:r>
          </a:p>
        </p:txBody>
      </p:sp>
      <p:pic>
        <p:nvPicPr>
          <p:cNvPr id="3" name="Immagine 8"/>
          <p:cNvPicPr>
            <a:picLocks noChangeAspect="1"/>
          </p:cNvPicPr>
          <p:nvPr/>
        </p:nvPicPr>
        <p:blipFill>
          <a:blip r:embed="rId2">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5" name="Rettangolo 4"/>
          <p:cNvSpPr/>
          <p:nvPr/>
        </p:nvSpPr>
        <p:spPr>
          <a:xfrm>
            <a:off x="550863" y="1044575"/>
            <a:ext cx="8255000" cy="579438"/>
          </a:xfrm>
          <a:prstGeom prst="rect">
            <a:avLst/>
          </a:prstGeom>
        </p:spPr>
        <p:txBody>
          <a:bodyPr>
            <a:spAutoFit/>
          </a:bodyPr>
          <a:lstStyle/>
          <a:p>
            <a:pPr>
              <a:defRPr/>
            </a:pPr>
            <a:r>
              <a:rPr lang="en-US" sz="3200" b="1">
                <a:solidFill>
                  <a:srgbClr val="009EFF"/>
                </a:solidFill>
                <a:effectLst>
                  <a:outerShdw blurRad="38100" dist="38100" dir="2700000" algn="tl">
                    <a:srgbClr val="C0C0C0"/>
                  </a:outerShdw>
                </a:effectLst>
              </a:rPr>
              <a:t> </a:t>
            </a:r>
            <a:r>
              <a:rPr lang="en-US" sz="2800" b="1">
                <a:solidFill>
                  <a:srgbClr val="009EFF"/>
                </a:solidFill>
                <a:effectLst>
                  <a:outerShdw blurRad="38100" dist="38100" dir="2700000" algn="tl">
                    <a:srgbClr val="C0C0C0"/>
                  </a:outerShdw>
                </a:effectLst>
              </a:rPr>
              <a:t>Esercitazione sulla relazione di sostegno</a:t>
            </a:r>
            <a:endParaRPr lang="it-IT" sz="2800"/>
          </a:p>
        </p:txBody>
      </p:sp>
      <p:sp>
        <p:nvSpPr>
          <p:cNvPr id="50180"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ontent Placeholder 2"/>
          <p:cNvSpPr>
            <a:spLocks/>
          </p:cNvSpPr>
          <p:nvPr/>
        </p:nvSpPr>
        <p:spPr bwMode="auto">
          <a:xfrm>
            <a:off x="539750" y="2241550"/>
            <a:ext cx="7891463" cy="3924300"/>
          </a:xfrm>
          <a:prstGeom prst="rect">
            <a:avLst/>
          </a:prstGeom>
          <a:noFill/>
          <a:ln w="9525">
            <a:noFill/>
            <a:miter lim="800000"/>
            <a:headEnd/>
            <a:tailEnd/>
          </a:ln>
        </p:spPr>
        <p:txBody>
          <a:bodyPr/>
          <a:lstStyle/>
          <a:p>
            <a:pPr marL="365125" indent="-282575">
              <a:lnSpc>
                <a:spcPct val="90000"/>
              </a:lnSpc>
              <a:spcBef>
                <a:spcPct val="20000"/>
              </a:spcBef>
              <a:buFontTx/>
              <a:buChar char="•"/>
            </a:pPr>
            <a:r>
              <a:rPr lang="en-US" sz="2400" b="1">
                <a:solidFill>
                  <a:srgbClr val="7F7F7F"/>
                </a:solidFill>
              </a:rPr>
              <a:t>Cause maggiori: </a:t>
            </a:r>
            <a:r>
              <a:rPr lang="en-US" sz="2400">
                <a:solidFill>
                  <a:srgbClr val="7F7F7F"/>
                </a:solidFill>
              </a:rPr>
              <a:t>Malattie Cardiovascolari, Oncologiche, Respiratorie, Diabete…</a:t>
            </a:r>
          </a:p>
          <a:p>
            <a:pPr marL="365125" indent="-282575">
              <a:lnSpc>
                <a:spcPct val="90000"/>
              </a:lnSpc>
              <a:spcBef>
                <a:spcPct val="20000"/>
              </a:spcBef>
              <a:buFontTx/>
              <a:buChar char="•"/>
            </a:pPr>
            <a:endParaRPr lang="en-US" sz="2400" b="1">
              <a:solidFill>
                <a:srgbClr val="7F7F7F"/>
              </a:solidFill>
            </a:endParaRPr>
          </a:p>
          <a:p>
            <a:pPr marL="365125" indent="-282575">
              <a:lnSpc>
                <a:spcPct val="90000"/>
              </a:lnSpc>
              <a:spcBef>
                <a:spcPct val="20000"/>
              </a:spcBef>
              <a:buFontTx/>
              <a:buChar char="•"/>
            </a:pPr>
            <a:r>
              <a:rPr lang="en-US" sz="2400" b="1">
                <a:solidFill>
                  <a:srgbClr val="7F7F7F"/>
                </a:solidFill>
              </a:rPr>
              <a:t>I principali fattori che contribuiscono a tali esiti sono gli stili di vita delle persone:</a:t>
            </a:r>
          </a:p>
          <a:p>
            <a:pPr marL="639763" lvl="1" indent="-236538">
              <a:lnSpc>
                <a:spcPct val="90000"/>
              </a:lnSpc>
              <a:spcBef>
                <a:spcPct val="20000"/>
              </a:spcBef>
              <a:buFontTx/>
              <a:buChar char="–"/>
            </a:pPr>
            <a:r>
              <a:rPr lang="en-US" sz="2400">
                <a:solidFill>
                  <a:srgbClr val="7F7F7F"/>
                </a:solidFill>
              </a:rPr>
              <a:t>Uso di tabacco</a:t>
            </a:r>
          </a:p>
          <a:p>
            <a:pPr marL="639763" lvl="1" indent="-236538">
              <a:lnSpc>
                <a:spcPct val="90000"/>
              </a:lnSpc>
              <a:spcBef>
                <a:spcPct val="20000"/>
              </a:spcBef>
              <a:buFontTx/>
              <a:buChar char="–"/>
            </a:pPr>
            <a:r>
              <a:rPr lang="en-US" sz="2400">
                <a:solidFill>
                  <a:srgbClr val="7F7F7F"/>
                </a:solidFill>
              </a:rPr>
              <a:t>Diete non salutari</a:t>
            </a:r>
          </a:p>
          <a:p>
            <a:pPr marL="639763" lvl="1" indent="-236538">
              <a:lnSpc>
                <a:spcPct val="90000"/>
              </a:lnSpc>
              <a:spcBef>
                <a:spcPct val="20000"/>
              </a:spcBef>
              <a:buFontTx/>
              <a:buChar char="–"/>
            </a:pPr>
            <a:r>
              <a:rPr lang="en-US" sz="2400">
                <a:solidFill>
                  <a:srgbClr val="7F7F7F"/>
                </a:solidFill>
              </a:rPr>
              <a:t>Alcol</a:t>
            </a:r>
          </a:p>
          <a:p>
            <a:pPr marL="639763" lvl="1" indent="-236538">
              <a:lnSpc>
                <a:spcPct val="90000"/>
              </a:lnSpc>
              <a:spcBef>
                <a:spcPct val="20000"/>
              </a:spcBef>
              <a:buFontTx/>
              <a:buChar char="–"/>
            </a:pPr>
            <a:r>
              <a:rPr lang="en-US" sz="2400">
                <a:solidFill>
                  <a:srgbClr val="7F7F7F"/>
                </a:solidFill>
              </a:rPr>
              <a:t>Inattività fisica</a:t>
            </a:r>
          </a:p>
          <a:p>
            <a:pPr marL="639763" lvl="1" indent="-236538">
              <a:lnSpc>
                <a:spcPct val="90000"/>
              </a:lnSpc>
              <a:spcBef>
                <a:spcPct val="20000"/>
              </a:spcBef>
              <a:buFontTx/>
              <a:buChar char="–"/>
            </a:pPr>
            <a:r>
              <a:rPr lang="en-US" sz="2400">
                <a:solidFill>
                  <a:srgbClr val="7F7F7F"/>
                </a:solidFill>
              </a:rPr>
              <a:t>Stress</a:t>
            </a:r>
          </a:p>
        </p:txBody>
      </p:sp>
      <p:pic>
        <p:nvPicPr>
          <p:cNvPr id="4" name="Immagine 8"/>
          <p:cNvPicPr>
            <a:picLocks noChangeAspect="1"/>
          </p:cNvPicPr>
          <p:nvPr/>
        </p:nvPicPr>
        <p:blipFill>
          <a:blip r:embed="rId3">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17411" name="Title 1"/>
          <p:cNvSpPr>
            <a:spLocks/>
          </p:cNvSpPr>
          <p:nvPr/>
        </p:nvSpPr>
        <p:spPr bwMode="auto">
          <a:xfrm>
            <a:off x="428625" y="1222375"/>
            <a:ext cx="8688388" cy="558800"/>
          </a:xfrm>
          <a:prstGeom prst="rect">
            <a:avLst/>
          </a:prstGeom>
          <a:noFill/>
          <a:ln w="9525">
            <a:noFill/>
            <a:miter lim="800000"/>
            <a:headEnd/>
            <a:tailEnd/>
          </a:ln>
        </p:spPr>
        <p:txBody>
          <a:bodyPr anchor="ctr"/>
          <a:lstStyle/>
          <a:p>
            <a:pPr algn="ctr"/>
            <a:r>
              <a:rPr lang="en-US" sz="3200" b="1">
                <a:solidFill>
                  <a:srgbClr val="009EFF"/>
                </a:solidFill>
              </a:rPr>
              <a:t>Malattie Croniche Non Trasmissibili (MCNT)</a:t>
            </a:r>
          </a:p>
        </p:txBody>
      </p:sp>
      <p:sp>
        <p:nvSpPr>
          <p:cNvPr id="17412"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74688" y="2447925"/>
            <a:ext cx="4464050" cy="3048000"/>
          </a:xfrm>
          <a:prstGeom prst="rect">
            <a:avLst/>
          </a:prstGeom>
          <a:noFill/>
          <a:ln>
            <a:noFill/>
          </a:ln>
          <a:effectLst/>
          <a:extLst>
            <a:ext uri="{909E8E84-426E-40dd-AFC4-6F175D3DCCD1}"/>
            <a:ext uri="{91240B29-F687-4f45-9708-019B960494DF}"/>
            <a:ext uri="{AF507438-7753-43e0-B8FC-AC1667EBCBE1}"/>
          </a:extLst>
        </p:spPr>
        <p:txBody>
          <a:bodyPr>
            <a:spAutoFit/>
          </a:bodyPr>
          <a:lstStyle/>
          <a:p>
            <a:pPr fontAlgn="auto">
              <a:spcBef>
                <a:spcPts val="0"/>
              </a:spcBef>
              <a:spcAft>
                <a:spcPts val="0"/>
              </a:spcAft>
              <a:defRPr/>
            </a:pPr>
            <a:r>
              <a:rPr lang="it-IT" sz="2400" dirty="0">
                <a:solidFill>
                  <a:schemeClr val="bg1">
                    <a:lumMod val="50000"/>
                  </a:schemeClr>
                </a:solidFill>
                <a:latin typeface="+mn-lt"/>
                <a:cs typeface="+mn-cs"/>
              </a:rPr>
              <a:t>Comunicare significa </a:t>
            </a:r>
            <a:r>
              <a:rPr lang="it-IT" sz="2400" b="1" dirty="0">
                <a:solidFill>
                  <a:schemeClr val="bg1">
                    <a:lumMod val="50000"/>
                  </a:schemeClr>
                </a:solidFill>
                <a:latin typeface="+mn-lt"/>
                <a:cs typeface="+mn-cs"/>
              </a:rPr>
              <a:t>mettere insieme, scambiare </a:t>
            </a:r>
            <a:r>
              <a:rPr lang="it-IT" sz="2400" dirty="0">
                <a:solidFill>
                  <a:schemeClr val="bg1">
                    <a:lumMod val="50000"/>
                  </a:schemeClr>
                </a:solidFill>
                <a:latin typeface="+mn-lt"/>
                <a:cs typeface="+mn-cs"/>
              </a:rPr>
              <a:t>informazioni, conoscenze, bisogni, atteggiamenti, emozioni, percezioni tra persone coinvolte in un determinato contesto su tematiche comuni.</a:t>
            </a:r>
          </a:p>
        </p:txBody>
      </p:sp>
      <p:sp>
        <p:nvSpPr>
          <p:cNvPr id="19458" name="Rectangle 5"/>
          <p:cNvSpPr>
            <a:spLocks noChangeArrowheads="1"/>
          </p:cNvSpPr>
          <p:nvPr/>
        </p:nvSpPr>
        <p:spPr bwMode="auto">
          <a:xfrm>
            <a:off x="504825" y="1084263"/>
            <a:ext cx="7848600" cy="1016000"/>
          </a:xfrm>
          <a:prstGeom prst="rect">
            <a:avLst/>
          </a:prstGeom>
          <a:noFill/>
          <a:ln w="9525">
            <a:noFill/>
            <a:miter lim="800000"/>
            <a:headEnd/>
            <a:tailEnd/>
          </a:ln>
        </p:spPr>
        <p:txBody>
          <a:bodyPr>
            <a:spAutoFit/>
          </a:bodyPr>
          <a:lstStyle/>
          <a:p>
            <a:r>
              <a:rPr lang="it-IT" sz="3000" b="1">
                <a:solidFill>
                  <a:srgbClr val="009EFF"/>
                </a:solidFill>
              </a:rPr>
              <a:t>La comunicazione: processo relazionale che comprende l’ascolto</a:t>
            </a:r>
          </a:p>
        </p:txBody>
      </p:sp>
      <p:pic>
        <p:nvPicPr>
          <p:cNvPr id="5125" name="Picture 7"/>
          <p:cNvPicPr>
            <a:picLocks noChangeAspect="1" noChangeArrowheads="1"/>
          </p:cNvPicPr>
          <p:nvPr/>
        </p:nvPicPr>
        <p:blipFill>
          <a:blip r:embed="rId3">
            <a:duotone>
              <a:schemeClr val="accent1">
                <a:shade val="45000"/>
                <a:satMod val="135000"/>
              </a:schemeClr>
              <a:prstClr val="white"/>
            </a:duotone>
            <a:extLst>
              <a:ext uri="{28A0092B-C50C-407E-A947-70E740481C1C}"/>
            </a:extLst>
          </a:blip>
          <a:srcRect/>
          <a:stretch>
            <a:fillRect/>
          </a:stretch>
        </p:blipFill>
        <p:spPr bwMode="auto">
          <a:xfrm>
            <a:off x="5834969" y="2700204"/>
            <a:ext cx="2447925" cy="2428875"/>
          </a:xfrm>
          <a:prstGeom prst="rect">
            <a:avLst/>
          </a:prstGeom>
          <a:noFill/>
          <a:ln>
            <a:noFill/>
          </a:ln>
          <a:effectLst/>
          <a:extLst>
            <a:ext uri="{909E8E84-426E-40dd-AFC4-6F175D3DCCD1}"/>
            <a:ext uri="{91240B29-F687-4f45-9708-019B960494DF}"/>
            <a:ext uri="{AF507438-7753-43e0-B8FC-AC1667EBCBE1}"/>
          </a:extLst>
        </p:spPr>
      </p:pic>
      <p:sp>
        <p:nvSpPr>
          <p:cNvPr id="5127" name="Text Box 9"/>
          <p:cNvSpPr txBox="1">
            <a:spLocks noChangeArrowheads="1"/>
          </p:cNvSpPr>
          <p:nvPr/>
        </p:nvSpPr>
        <p:spPr bwMode="auto">
          <a:xfrm>
            <a:off x="5835650" y="2430463"/>
            <a:ext cx="2447925" cy="366712"/>
          </a:xfrm>
          <a:prstGeom prst="rect">
            <a:avLst/>
          </a:prstGeom>
          <a:solidFill>
            <a:schemeClr val="bg1"/>
          </a:solidFill>
          <a:ln>
            <a:noFill/>
          </a:ln>
          <a:effectLst/>
          <a:extLst>
            <a:ext uri="{91240B29-F687-4f45-9708-019B960494DF}"/>
            <a:ext uri="{AF507438-7753-43e0-B8FC-AC1667EBCBE1}"/>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auto" hangingPunct="1">
              <a:spcBef>
                <a:spcPts val="0"/>
              </a:spcBef>
              <a:spcAft>
                <a:spcPts val="0"/>
              </a:spcAft>
              <a:defRPr/>
            </a:pPr>
            <a:r>
              <a:rPr lang="it-IT" b="1" dirty="0">
                <a:solidFill>
                  <a:schemeClr val="bg1">
                    <a:lumMod val="50000"/>
                  </a:schemeClr>
                </a:solidFill>
                <a:cs typeface="+mn-cs"/>
              </a:rPr>
              <a:t>COMUNICAZIONE</a:t>
            </a:r>
          </a:p>
        </p:txBody>
      </p:sp>
      <p:sp>
        <p:nvSpPr>
          <p:cNvPr id="19461" name="Text Box 8"/>
          <p:cNvSpPr txBox="1">
            <a:spLocks noChangeArrowheads="1"/>
          </p:cNvSpPr>
          <p:nvPr/>
        </p:nvSpPr>
        <p:spPr bwMode="auto">
          <a:xfrm>
            <a:off x="6199188" y="3529013"/>
            <a:ext cx="1606550" cy="641350"/>
          </a:xfrm>
          <a:prstGeom prst="rect">
            <a:avLst/>
          </a:prstGeom>
          <a:solidFill>
            <a:schemeClr val="bg1"/>
          </a:solidFill>
          <a:ln w="9525">
            <a:noFill/>
            <a:miter lim="800000"/>
            <a:headEnd/>
            <a:tailEnd/>
          </a:ln>
        </p:spPr>
        <p:txBody>
          <a:bodyPr wrap="none">
            <a:spAutoFit/>
          </a:bodyPr>
          <a:lstStyle/>
          <a:p>
            <a:pPr algn="ctr"/>
            <a:r>
              <a:rPr lang="it-IT" b="1">
                <a:solidFill>
                  <a:srgbClr val="7F7F7F"/>
                </a:solidFill>
                <a:ea typeface="ＭＳ Ｐゴシック" pitchFamily="34" charset="-128"/>
              </a:rPr>
              <a:t>PUNTI RETE/</a:t>
            </a:r>
          </a:p>
          <a:p>
            <a:pPr algn="ctr"/>
            <a:r>
              <a:rPr lang="it-IT" b="1">
                <a:solidFill>
                  <a:srgbClr val="7F7F7F"/>
                </a:solidFill>
                <a:ea typeface="ＭＳ Ｐゴシック" pitchFamily="34" charset="-128"/>
              </a:rPr>
              <a:t>PERSONE</a:t>
            </a:r>
          </a:p>
        </p:txBody>
      </p:sp>
      <p:sp>
        <p:nvSpPr>
          <p:cNvPr id="19462" name="Text Box 10"/>
          <p:cNvSpPr txBox="1">
            <a:spLocks noChangeArrowheads="1"/>
          </p:cNvSpPr>
          <p:nvPr/>
        </p:nvSpPr>
        <p:spPr bwMode="auto">
          <a:xfrm>
            <a:off x="5856288" y="5032375"/>
            <a:ext cx="2427287" cy="366713"/>
          </a:xfrm>
          <a:prstGeom prst="rect">
            <a:avLst/>
          </a:prstGeom>
          <a:solidFill>
            <a:schemeClr val="bg1"/>
          </a:solidFill>
          <a:ln w="9525">
            <a:noFill/>
            <a:miter lim="800000"/>
            <a:headEnd/>
            <a:tailEnd/>
          </a:ln>
        </p:spPr>
        <p:txBody>
          <a:bodyPr>
            <a:spAutoFit/>
          </a:bodyPr>
          <a:lstStyle/>
          <a:p>
            <a:pPr algn="ctr"/>
            <a:r>
              <a:rPr lang="it-IT" b="1">
                <a:solidFill>
                  <a:srgbClr val="009EFF"/>
                </a:solidFill>
                <a:ea typeface="ＭＳ Ｐゴシック" pitchFamily="34" charset="-128"/>
              </a:rPr>
              <a:t>EMPOWERMENT</a:t>
            </a:r>
          </a:p>
        </p:txBody>
      </p:sp>
      <p:sp>
        <p:nvSpPr>
          <p:cNvPr id="19463" name="Text Box 13"/>
          <p:cNvSpPr txBox="1">
            <a:spLocks noChangeArrowheads="1"/>
          </p:cNvSpPr>
          <p:nvPr/>
        </p:nvSpPr>
        <p:spPr bwMode="auto">
          <a:xfrm rot="-5400000">
            <a:off x="5252244" y="3590132"/>
            <a:ext cx="793750" cy="366712"/>
          </a:xfrm>
          <a:prstGeom prst="rect">
            <a:avLst/>
          </a:prstGeom>
          <a:solidFill>
            <a:schemeClr val="bg1"/>
          </a:solidFill>
          <a:ln w="9525">
            <a:noFill/>
            <a:miter lim="800000"/>
            <a:headEnd/>
            <a:tailEnd/>
          </a:ln>
        </p:spPr>
        <p:txBody>
          <a:bodyPr wrap="none">
            <a:spAutoFit/>
          </a:bodyPr>
          <a:lstStyle/>
          <a:p>
            <a:r>
              <a:rPr lang="it-IT" b="1">
                <a:solidFill>
                  <a:srgbClr val="7F7F7F"/>
                </a:solidFill>
                <a:ea typeface="ＭＳ Ｐゴシック" pitchFamily="34" charset="-128"/>
              </a:rPr>
              <a:t>RETE</a:t>
            </a:r>
          </a:p>
        </p:txBody>
      </p:sp>
      <p:sp>
        <p:nvSpPr>
          <p:cNvPr id="2" name="Freccia giù 1"/>
          <p:cNvSpPr/>
          <p:nvPr/>
        </p:nvSpPr>
        <p:spPr>
          <a:xfrm>
            <a:off x="6777038" y="2808288"/>
            <a:ext cx="449262" cy="481012"/>
          </a:xfrm>
          <a:prstGeom prst="downArrow">
            <a:avLst/>
          </a:prstGeom>
          <a:solidFill>
            <a:srgbClr val="009EFF"/>
          </a:solidFill>
          <a:ln>
            <a:solidFill>
              <a:srgbClr val="009EFF"/>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3" name="Freccia giù 12"/>
          <p:cNvSpPr/>
          <p:nvPr/>
        </p:nvSpPr>
        <p:spPr>
          <a:xfrm>
            <a:off x="6777038" y="4170363"/>
            <a:ext cx="449262" cy="479425"/>
          </a:xfrm>
          <a:prstGeom prst="downArrow">
            <a:avLst/>
          </a:prstGeom>
          <a:solidFill>
            <a:srgbClr val="009EFF"/>
          </a:solidFill>
          <a:ln>
            <a:solidFill>
              <a:srgbClr val="009EFF"/>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pic>
        <p:nvPicPr>
          <p:cNvPr id="14" name="Immagine 8"/>
          <p:cNvPicPr>
            <a:picLocks noChangeAspect="1"/>
          </p:cNvPicPr>
          <p:nvPr/>
        </p:nvPicPr>
        <p:blipFill>
          <a:blip r:embed="rId4">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19467"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p:cNvSpPr>
            <a:spLocks noGrp="1" noChangeArrowheads="1"/>
          </p:cNvSpPr>
          <p:nvPr>
            <p:ph idx="4294967295"/>
          </p:nvPr>
        </p:nvSpPr>
        <p:spPr>
          <a:xfrm>
            <a:off x="528638" y="1290638"/>
            <a:ext cx="7924800" cy="647700"/>
          </a:xfrm>
          <a:extLst>
            <a:ext uri="{909E8E84-426E-40dd-AFC4-6F175D3DCCD1}"/>
            <a:ext uri="{91240B29-F687-4f45-9708-019B960494DF}"/>
          </a:extLst>
        </p:spPr>
        <p:txBody>
          <a:bodyPr rtlCol="0">
            <a:normAutofit fontScale="32500" lnSpcReduction="20000"/>
          </a:bodyPr>
          <a:lstStyle/>
          <a:p>
            <a:pPr marL="365125" indent="-282575" algn="ctr" eaLnBrk="1" fontAlgn="auto" hangingPunct="1">
              <a:spcAft>
                <a:spcPts val="0"/>
              </a:spcAft>
              <a:buFontTx/>
              <a:buNone/>
              <a:defRPr/>
            </a:pPr>
            <a:r>
              <a:rPr lang="en-US" sz="4000" b="1" dirty="0">
                <a:solidFill>
                  <a:schemeClr val="bg1"/>
                </a:solidFill>
              </a:rPr>
              <a:t>   </a:t>
            </a:r>
            <a:r>
              <a:rPr lang="en-US" sz="12800" b="1" dirty="0" smtClean="0">
                <a:solidFill>
                  <a:srgbClr val="009EFF"/>
                </a:solidFill>
              </a:rPr>
              <a:t>Brainstorming</a:t>
            </a:r>
            <a:endParaRPr lang="en-US" sz="9600" b="1" dirty="0">
              <a:solidFill>
                <a:schemeClr val="bg1">
                  <a:lumMod val="50000"/>
                </a:schemeClr>
              </a:solidFill>
            </a:endParaRPr>
          </a:p>
        </p:txBody>
      </p:sp>
      <p:sp>
        <p:nvSpPr>
          <p:cNvPr id="6" name="Rectangle 3"/>
          <p:cNvSpPr txBox="1">
            <a:spLocks noChangeArrowheads="1"/>
          </p:cNvSpPr>
          <p:nvPr/>
        </p:nvSpPr>
        <p:spPr>
          <a:xfrm>
            <a:off x="681038" y="2627313"/>
            <a:ext cx="7924800" cy="1225550"/>
          </a:xfrm>
          <a:prstGeom prst="rect">
            <a:avLst/>
          </a:prstGeom>
          <a:extLst>
            <a:ext uri="{909E8E84-426E-40dd-AFC4-6F175D3DCCD1}"/>
            <a:ext uri="{91240B29-F687-4f45-9708-019B960494DF}"/>
          </a:extLst>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65125" indent="-282575" algn="ctr" fontAlgn="auto">
              <a:spcAft>
                <a:spcPts val="0"/>
              </a:spcAft>
              <a:buFont typeface="Arial"/>
              <a:buNone/>
              <a:defRPr/>
            </a:pPr>
            <a:r>
              <a:rPr lang="it-IT" sz="2400" b="1" dirty="0" smtClean="0">
                <a:solidFill>
                  <a:schemeClr val="bg1">
                    <a:lumMod val="50000"/>
                  </a:schemeClr>
                </a:solidFill>
              </a:rPr>
              <a:t>Perché le persone non cambiano davanti a momenti “critici”, rischi </a:t>
            </a:r>
            <a:br>
              <a:rPr lang="it-IT" sz="2400" b="1" dirty="0" smtClean="0">
                <a:solidFill>
                  <a:schemeClr val="bg1">
                    <a:lumMod val="50000"/>
                  </a:schemeClr>
                </a:solidFill>
              </a:rPr>
            </a:br>
            <a:r>
              <a:rPr lang="it-IT" sz="2400" b="1" dirty="0" smtClean="0">
                <a:solidFill>
                  <a:schemeClr val="bg1">
                    <a:lumMod val="50000"/>
                  </a:schemeClr>
                </a:solidFill>
              </a:rPr>
              <a:t>per la salute e loro conseguenze ?</a:t>
            </a:r>
            <a:endParaRPr lang="en-US" sz="2400" b="1" dirty="0">
              <a:solidFill>
                <a:schemeClr val="bg1">
                  <a:lumMod val="50000"/>
                </a:schemeClr>
              </a:solidFill>
            </a:endParaRPr>
          </a:p>
        </p:txBody>
      </p:sp>
      <p:pic>
        <p:nvPicPr>
          <p:cNvPr id="7" name="Immagine 8"/>
          <p:cNvPicPr>
            <a:picLocks noChangeAspect="1"/>
          </p:cNvPicPr>
          <p:nvPr/>
        </p:nvPicPr>
        <p:blipFill>
          <a:blip r:embed="rId3">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21508"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asellaDiTesto 12"/>
          <p:cNvSpPr txBox="1">
            <a:spLocks noChangeArrowheads="1"/>
          </p:cNvSpPr>
          <p:nvPr/>
        </p:nvSpPr>
        <p:spPr bwMode="auto">
          <a:xfrm>
            <a:off x="428625" y="1111250"/>
            <a:ext cx="8118475" cy="954088"/>
          </a:xfrm>
          <a:prstGeom prst="rect">
            <a:avLst/>
          </a:prstGeom>
          <a:noFill/>
          <a:ln w="9525">
            <a:noFill/>
            <a:miter lim="800000"/>
            <a:headEnd/>
            <a:tailEnd/>
          </a:ln>
        </p:spPr>
        <p:txBody>
          <a:bodyPr>
            <a:spAutoFit/>
          </a:bodyPr>
          <a:lstStyle/>
          <a:p>
            <a:pPr algn="ctr"/>
            <a:r>
              <a:rPr lang="en-GB" sz="3600" b="1">
                <a:solidFill>
                  <a:srgbClr val="009EFF"/>
                </a:solidFill>
                <a:ea typeface="ＭＳ Ｐゴシック" pitchFamily="34" charset="-128"/>
              </a:rPr>
              <a:t>Il modello Transteorico	</a:t>
            </a:r>
            <a:r>
              <a:rPr lang="en-GB" sz="3600" b="1" i="1">
                <a:solidFill>
                  <a:srgbClr val="009EFF"/>
                </a:solidFill>
                <a:ea typeface="ＭＳ Ｐゴシック" pitchFamily="34" charset="-128"/>
              </a:rPr>
              <a:t>         </a:t>
            </a:r>
          </a:p>
          <a:p>
            <a:pPr algn="ctr"/>
            <a:r>
              <a:rPr lang="en-GB" sz="2000" b="1" i="1">
                <a:solidFill>
                  <a:srgbClr val="009EFF"/>
                </a:solidFill>
                <a:ea typeface="ＭＳ Ｐゴシック" pitchFamily="34" charset="-128"/>
              </a:rPr>
              <a:t>Prochaska e di Clemente, 1986</a:t>
            </a:r>
            <a:endParaRPr lang="it-IT" sz="2000" b="1" i="1">
              <a:solidFill>
                <a:srgbClr val="009EFF"/>
              </a:solidFill>
              <a:ea typeface="ＭＳ Ｐゴシック" pitchFamily="34" charset="-128"/>
            </a:endParaRPr>
          </a:p>
        </p:txBody>
      </p:sp>
      <p:pic>
        <p:nvPicPr>
          <p:cNvPr id="6" name="Immagine 8"/>
          <p:cNvPicPr>
            <a:picLocks noChangeAspect="1"/>
          </p:cNvPicPr>
          <p:nvPr/>
        </p:nvPicPr>
        <p:blipFill>
          <a:blip r:embed="rId3">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2" name="CasellaDiTesto 1"/>
          <p:cNvSpPr txBox="1"/>
          <p:nvPr/>
        </p:nvSpPr>
        <p:spPr>
          <a:xfrm>
            <a:off x="558800" y="2425700"/>
            <a:ext cx="7899400" cy="2884488"/>
          </a:xfrm>
          <a:prstGeom prst="rect">
            <a:avLst/>
          </a:prstGeom>
          <a:noFill/>
        </p:spPr>
        <p:txBody>
          <a:bodyPr>
            <a:spAutoFit/>
          </a:bodyPr>
          <a:lstStyle/>
          <a:p>
            <a:pPr fontAlgn="auto">
              <a:lnSpc>
                <a:spcPct val="120000"/>
              </a:lnSpc>
              <a:spcBef>
                <a:spcPts val="600"/>
              </a:spcBef>
              <a:spcAft>
                <a:spcPts val="0"/>
              </a:spcAft>
              <a:buClr>
                <a:schemeClr val="accent1"/>
              </a:buClr>
              <a:buSzPct val="80000"/>
              <a:buFont typeface="Wingdings" charset="0"/>
              <a:buNone/>
              <a:defRPr/>
            </a:pPr>
            <a:r>
              <a:rPr lang="it-IT" sz="2400" b="1" dirty="0">
                <a:solidFill>
                  <a:srgbClr val="7F7F7F"/>
                </a:solidFill>
                <a:latin typeface="+mn-lt"/>
                <a:cs typeface="+mn-cs"/>
              </a:rPr>
              <a:t>Il cambiamento</a:t>
            </a:r>
            <a:r>
              <a:rPr lang="it-IT" sz="2400" dirty="0">
                <a:solidFill>
                  <a:srgbClr val="7F7F7F"/>
                </a:solidFill>
                <a:latin typeface="+mn-lt"/>
                <a:cs typeface="+mn-cs"/>
              </a:rPr>
              <a:t> </a:t>
            </a:r>
            <a:r>
              <a:rPr lang="it-IT" sz="2400" b="1" dirty="0">
                <a:solidFill>
                  <a:srgbClr val="7F7F7F"/>
                </a:solidFill>
                <a:latin typeface="+mn-lt"/>
                <a:cs typeface="+mn-cs"/>
              </a:rPr>
              <a:t>non è un fenomeno “tutto o niente”</a:t>
            </a:r>
            <a:r>
              <a:rPr lang="it-IT" sz="2400" dirty="0">
                <a:solidFill>
                  <a:srgbClr val="7F7F7F"/>
                </a:solidFill>
                <a:latin typeface="+mn-lt"/>
                <a:cs typeface="+mn-cs"/>
              </a:rPr>
              <a:t> ma un </a:t>
            </a:r>
            <a:r>
              <a:rPr lang="it-IT" sz="2400" b="1" dirty="0">
                <a:solidFill>
                  <a:srgbClr val="7F7F7F"/>
                </a:solidFill>
                <a:latin typeface="+mn-lt"/>
                <a:cs typeface="+mn-cs"/>
              </a:rPr>
              <a:t>processo graduale che attraversa specifici stadi</a:t>
            </a:r>
            <a:r>
              <a:rPr lang="it-IT" sz="2400" dirty="0">
                <a:solidFill>
                  <a:srgbClr val="7F7F7F"/>
                </a:solidFill>
                <a:latin typeface="+mn-lt"/>
                <a:cs typeface="+mn-cs"/>
              </a:rPr>
              <a:t>, seguendo un percorso ciclico e progressivo.</a:t>
            </a:r>
          </a:p>
          <a:p>
            <a:pPr algn="just" fontAlgn="auto">
              <a:lnSpc>
                <a:spcPct val="120000"/>
              </a:lnSpc>
              <a:spcBef>
                <a:spcPts val="600"/>
              </a:spcBef>
              <a:spcAft>
                <a:spcPts val="0"/>
              </a:spcAft>
              <a:buClr>
                <a:schemeClr val="accent1"/>
              </a:buClr>
              <a:buSzPct val="80000"/>
              <a:buFont typeface="Wingdings" charset="0"/>
              <a:buNone/>
              <a:defRPr/>
            </a:pPr>
            <a:endParaRPr lang="it-IT" sz="2000" dirty="0">
              <a:solidFill>
                <a:srgbClr val="7F7F7F"/>
              </a:solidFill>
              <a:latin typeface="+mn-lt"/>
              <a:cs typeface="+mn-cs"/>
            </a:endParaRPr>
          </a:p>
          <a:p>
            <a:pPr algn="ctr" fontAlgn="auto">
              <a:spcBef>
                <a:spcPts val="0"/>
              </a:spcBef>
              <a:spcAft>
                <a:spcPts val="0"/>
              </a:spcAft>
              <a:defRPr/>
            </a:pPr>
            <a:r>
              <a:rPr lang="it-IT" sz="2400" b="1" i="1" dirty="0">
                <a:solidFill>
                  <a:srgbClr val="7F7F7F"/>
                </a:solidFill>
                <a:latin typeface="+mn-lt"/>
                <a:cs typeface="+mn-cs"/>
              </a:rPr>
              <a:t>Questo modello è applicabile </a:t>
            </a:r>
          </a:p>
          <a:p>
            <a:pPr algn="ctr" fontAlgn="auto">
              <a:spcBef>
                <a:spcPts val="0"/>
              </a:spcBef>
              <a:spcAft>
                <a:spcPts val="0"/>
              </a:spcAft>
              <a:defRPr/>
            </a:pPr>
            <a:r>
              <a:rPr lang="it-IT" sz="2400" b="1" i="1" dirty="0">
                <a:solidFill>
                  <a:srgbClr val="7F7F7F"/>
                </a:solidFill>
                <a:latin typeface="+mn-lt"/>
                <a:cs typeface="+mn-cs"/>
              </a:rPr>
              <a:t>ai comportamenti umani in generale</a:t>
            </a:r>
            <a:endParaRPr lang="it-IT" sz="2400" b="1" i="1" dirty="0">
              <a:effectLst>
                <a:outerShdw blurRad="38100" dist="38100" dir="2700000" algn="tl">
                  <a:srgbClr val="DDDDDD"/>
                </a:outerShdw>
              </a:effectLst>
              <a:latin typeface="+mn-lt"/>
              <a:cs typeface="+mn-cs"/>
            </a:endParaRPr>
          </a:p>
          <a:p>
            <a:pPr fontAlgn="auto">
              <a:spcBef>
                <a:spcPts val="0"/>
              </a:spcBef>
              <a:spcAft>
                <a:spcPts val="0"/>
              </a:spcAft>
              <a:defRPr/>
            </a:pPr>
            <a:endParaRPr lang="it-IT" dirty="0">
              <a:latin typeface="+mn-lt"/>
              <a:cs typeface="+mn-cs"/>
            </a:endParaRPr>
          </a:p>
        </p:txBody>
      </p:sp>
      <p:sp>
        <p:nvSpPr>
          <p:cNvPr id="23556"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ChangeArrowheads="1"/>
          </p:cNvSpPr>
          <p:nvPr/>
        </p:nvSpPr>
        <p:spPr bwMode="auto">
          <a:xfrm>
            <a:off x="523875" y="914400"/>
            <a:ext cx="8191500" cy="1120775"/>
          </a:xfrm>
          <a:prstGeom prst="rect">
            <a:avLst/>
          </a:prstGeom>
          <a:noFill/>
          <a:ln w="9525">
            <a:noFill/>
            <a:miter lim="800000"/>
            <a:headEnd/>
            <a:tailEnd/>
          </a:ln>
        </p:spPr>
        <p:txBody>
          <a:bodyPr anchor="ctr"/>
          <a:lstStyle/>
          <a:p>
            <a:pPr algn="ctr"/>
            <a:r>
              <a:rPr lang="it-IT" sz="3000" b="1">
                <a:solidFill>
                  <a:srgbClr val="009EFF"/>
                </a:solidFill>
              </a:rPr>
              <a:t>I 3 fattori della motivazione </a:t>
            </a:r>
            <a:br>
              <a:rPr lang="it-IT" sz="3000" b="1">
                <a:solidFill>
                  <a:srgbClr val="009EFF"/>
                </a:solidFill>
              </a:rPr>
            </a:br>
            <a:r>
              <a:rPr lang="it-IT" sz="3000" b="1">
                <a:solidFill>
                  <a:srgbClr val="009EFF"/>
                </a:solidFill>
              </a:rPr>
              <a:t>al cambiamento</a:t>
            </a:r>
          </a:p>
        </p:txBody>
      </p:sp>
      <p:sp>
        <p:nvSpPr>
          <p:cNvPr id="8198" name="Text Box 6"/>
          <p:cNvSpPr txBox="1">
            <a:spLocks noChangeArrowheads="1"/>
          </p:cNvSpPr>
          <p:nvPr/>
        </p:nvSpPr>
        <p:spPr bwMode="auto">
          <a:xfrm>
            <a:off x="657225" y="2716213"/>
            <a:ext cx="3962400" cy="1524000"/>
          </a:xfrm>
          <a:prstGeom prst="rect">
            <a:avLst/>
          </a:prstGeom>
          <a:noFill/>
          <a:ln w="38100" cmpd="dbl">
            <a:solidFill>
              <a:srgbClr val="009EFF"/>
            </a:solidFill>
            <a:miter lim="800000"/>
            <a:headEnd/>
            <a:tailEnd/>
          </a:ln>
          <a:effectLst/>
          <a:extLst>
            <a:ext uri="{909E8E84-426E-40dd-AFC4-6F175D3DCCD1}"/>
            <a:ext uri="{AF507438-7753-43e0-B8FC-AC1667EBCBE1}"/>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auto" hangingPunct="1">
              <a:spcBef>
                <a:spcPts val="0"/>
              </a:spcBef>
              <a:spcAft>
                <a:spcPts val="0"/>
              </a:spcAft>
              <a:defRPr/>
            </a:pPr>
            <a:r>
              <a:rPr lang="it-IT" sz="2400" b="1" dirty="0">
                <a:solidFill>
                  <a:schemeClr val="bg1">
                    <a:lumMod val="50000"/>
                  </a:schemeClr>
                </a:solidFill>
                <a:cs typeface="+mn-cs"/>
              </a:rPr>
              <a:t>IMPORTANZA</a:t>
            </a:r>
          </a:p>
          <a:p>
            <a:pPr algn="ctr" eaLnBrk="1" fontAlgn="auto" hangingPunct="1">
              <a:spcBef>
                <a:spcPts val="0"/>
              </a:spcBef>
              <a:spcAft>
                <a:spcPts val="0"/>
              </a:spcAft>
              <a:defRPr/>
            </a:pPr>
            <a:r>
              <a:rPr lang="it-IT" sz="2300" i="1" dirty="0">
                <a:solidFill>
                  <a:schemeClr val="bg1">
                    <a:lumMod val="50000"/>
                  </a:schemeClr>
                </a:solidFill>
                <a:cs typeface="+mn-cs"/>
              </a:rPr>
              <a:t>Perché dovrei cambiare? </a:t>
            </a:r>
          </a:p>
          <a:p>
            <a:pPr algn="ctr" eaLnBrk="1" fontAlgn="auto" hangingPunct="1">
              <a:spcBef>
                <a:spcPts val="0"/>
              </a:spcBef>
              <a:spcAft>
                <a:spcPts val="0"/>
              </a:spcAft>
              <a:defRPr/>
            </a:pPr>
            <a:r>
              <a:rPr lang="it-IT" sz="2300" i="1" dirty="0">
                <a:solidFill>
                  <a:schemeClr val="bg1">
                    <a:lumMod val="50000"/>
                  </a:schemeClr>
                </a:solidFill>
                <a:cs typeface="+mn-cs"/>
              </a:rPr>
              <a:t>Voglio davvero cambiare</a:t>
            </a:r>
            <a:r>
              <a:rPr lang="it-IT" sz="2300" i="1" dirty="0" smtClean="0">
                <a:solidFill>
                  <a:schemeClr val="bg1">
                    <a:lumMod val="50000"/>
                  </a:schemeClr>
                </a:solidFill>
                <a:cs typeface="+mn-cs"/>
              </a:rPr>
              <a:t>?</a:t>
            </a:r>
          </a:p>
          <a:p>
            <a:pPr algn="ctr" eaLnBrk="1" fontAlgn="auto" hangingPunct="1">
              <a:spcBef>
                <a:spcPts val="0"/>
              </a:spcBef>
              <a:spcAft>
                <a:spcPts val="0"/>
              </a:spcAft>
              <a:defRPr/>
            </a:pPr>
            <a:endParaRPr lang="it-IT" sz="2300" i="1" dirty="0">
              <a:solidFill>
                <a:schemeClr val="bg1">
                  <a:lumMod val="50000"/>
                </a:schemeClr>
              </a:solidFill>
              <a:cs typeface="+mn-cs"/>
            </a:endParaRPr>
          </a:p>
        </p:txBody>
      </p:sp>
      <p:sp>
        <p:nvSpPr>
          <p:cNvPr id="8199" name="Text Box 8"/>
          <p:cNvSpPr txBox="1">
            <a:spLocks noChangeArrowheads="1"/>
          </p:cNvSpPr>
          <p:nvPr/>
        </p:nvSpPr>
        <p:spPr bwMode="auto">
          <a:xfrm>
            <a:off x="657225" y="4448175"/>
            <a:ext cx="3962400" cy="1522413"/>
          </a:xfrm>
          <a:prstGeom prst="rect">
            <a:avLst/>
          </a:prstGeom>
          <a:noFill/>
          <a:ln w="38100" cmpd="dbl">
            <a:solidFill>
              <a:srgbClr val="009EFF"/>
            </a:solidFill>
            <a:miter lim="800000"/>
            <a:headEnd/>
            <a:tailEnd/>
          </a:ln>
          <a:effectLst/>
          <a:extLst>
            <a:ext uri="{909E8E84-426E-40dd-AFC4-6F175D3DCCD1}"/>
            <a:ext uri="{AF507438-7753-43e0-B8FC-AC1667EBCBE1}"/>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auto" hangingPunct="1">
              <a:spcBef>
                <a:spcPts val="0"/>
              </a:spcBef>
              <a:spcAft>
                <a:spcPts val="0"/>
              </a:spcAft>
              <a:defRPr/>
            </a:pPr>
            <a:r>
              <a:rPr lang="it-IT" sz="2400" b="1" dirty="0">
                <a:solidFill>
                  <a:schemeClr val="bg1">
                    <a:lumMod val="50000"/>
                  </a:schemeClr>
                </a:solidFill>
                <a:cs typeface="+mn-cs"/>
              </a:rPr>
              <a:t>FIDUCIA</a:t>
            </a:r>
          </a:p>
          <a:p>
            <a:pPr algn="ctr" eaLnBrk="1" fontAlgn="auto" hangingPunct="1">
              <a:spcBef>
                <a:spcPts val="0"/>
              </a:spcBef>
              <a:spcAft>
                <a:spcPts val="0"/>
              </a:spcAft>
              <a:defRPr/>
            </a:pPr>
            <a:r>
              <a:rPr lang="it-IT" sz="2300" i="1" dirty="0">
                <a:solidFill>
                  <a:schemeClr val="bg1">
                    <a:lumMod val="50000"/>
                  </a:schemeClr>
                </a:solidFill>
                <a:cs typeface="+mn-cs"/>
              </a:rPr>
              <a:t>Come farò? Ci riuscirò?</a:t>
            </a:r>
          </a:p>
          <a:p>
            <a:pPr algn="ctr" eaLnBrk="1" fontAlgn="auto" hangingPunct="1">
              <a:spcBef>
                <a:spcPts val="0"/>
              </a:spcBef>
              <a:spcAft>
                <a:spcPts val="0"/>
              </a:spcAft>
              <a:defRPr/>
            </a:pPr>
            <a:r>
              <a:rPr lang="it-IT" sz="2300" i="1" dirty="0">
                <a:solidFill>
                  <a:schemeClr val="bg1">
                    <a:lumMod val="50000"/>
                  </a:schemeClr>
                </a:solidFill>
                <a:cs typeface="+mn-cs"/>
              </a:rPr>
              <a:t>Quanto mi sento capace di riuscire?</a:t>
            </a:r>
          </a:p>
        </p:txBody>
      </p:sp>
      <p:sp>
        <p:nvSpPr>
          <p:cNvPr id="8200" name="Text Box 9"/>
          <p:cNvSpPr txBox="1">
            <a:spLocks noChangeArrowheads="1"/>
          </p:cNvSpPr>
          <p:nvPr/>
        </p:nvSpPr>
        <p:spPr bwMode="auto">
          <a:xfrm>
            <a:off x="5521325" y="3608388"/>
            <a:ext cx="2911475" cy="1384300"/>
          </a:xfrm>
          <a:prstGeom prst="rect">
            <a:avLst/>
          </a:prstGeom>
          <a:noFill/>
          <a:ln w="38100" cmpd="dbl">
            <a:solidFill>
              <a:srgbClr val="009EFF"/>
            </a:solidFill>
            <a:miter lim="800000"/>
            <a:headEnd/>
            <a:tailEnd/>
          </a:ln>
          <a:effectLst/>
          <a:extLst>
            <a:ext uri="{909E8E84-426E-40dd-AFC4-6F175D3DCCD1}"/>
            <a:ext uri="{AF507438-7753-43e0-B8FC-AC1667EBCBE1}"/>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auto" hangingPunct="1">
              <a:spcBef>
                <a:spcPts val="0"/>
              </a:spcBef>
              <a:spcAft>
                <a:spcPts val="0"/>
              </a:spcAft>
              <a:defRPr/>
            </a:pPr>
            <a:r>
              <a:rPr lang="it-IT" sz="2800" b="1" dirty="0">
                <a:solidFill>
                  <a:schemeClr val="bg1">
                    <a:lumMod val="50000"/>
                  </a:schemeClr>
                </a:solidFill>
                <a:cs typeface="+mn-cs"/>
              </a:rPr>
              <a:t>DISPONIBILITÀ</a:t>
            </a:r>
          </a:p>
          <a:p>
            <a:pPr algn="ctr" eaLnBrk="1" fontAlgn="auto" hangingPunct="1">
              <a:spcBef>
                <a:spcPts val="0"/>
              </a:spcBef>
              <a:spcAft>
                <a:spcPts val="0"/>
              </a:spcAft>
              <a:defRPr/>
            </a:pPr>
            <a:r>
              <a:rPr lang="it-IT" sz="2800" b="1" dirty="0">
                <a:solidFill>
                  <a:schemeClr val="bg1">
                    <a:lumMod val="50000"/>
                  </a:schemeClr>
                </a:solidFill>
                <a:cs typeface="+mn-cs"/>
              </a:rPr>
              <a:t>AL </a:t>
            </a:r>
            <a:endParaRPr lang="it-IT" sz="2800" b="1" dirty="0" smtClean="0">
              <a:solidFill>
                <a:schemeClr val="bg1">
                  <a:lumMod val="50000"/>
                </a:schemeClr>
              </a:solidFill>
              <a:cs typeface="+mn-cs"/>
            </a:endParaRPr>
          </a:p>
          <a:p>
            <a:pPr algn="ctr" eaLnBrk="1" fontAlgn="auto" hangingPunct="1">
              <a:spcBef>
                <a:spcPts val="0"/>
              </a:spcBef>
              <a:spcAft>
                <a:spcPts val="0"/>
              </a:spcAft>
              <a:defRPr/>
            </a:pPr>
            <a:r>
              <a:rPr lang="it-IT" sz="2800" b="1" dirty="0" smtClean="0">
                <a:solidFill>
                  <a:schemeClr val="bg1">
                    <a:lumMod val="50000"/>
                  </a:schemeClr>
                </a:solidFill>
                <a:cs typeface="+mn-cs"/>
              </a:rPr>
              <a:t>CAMBIAMENTO</a:t>
            </a:r>
            <a:endParaRPr lang="it-IT" sz="2800" b="1" dirty="0">
              <a:solidFill>
                <a:schemeClr val="bg1">
                  <a:lumMod val="50000"/>
                </a:schemeClr>
              </a:solidFill>
              <a:cs typeface="+mn-cs"/>
            </a:endParaRPr>
          </a:p>
        </p:txBody>
      </p:sp>
      <p:pic>
        <p:nvPicPr>
          <p:cNvPr id="11" name="Immagine 8"/>
          <p:cNvPicPr>
            <a:picLocks noChangeAspect="1"/>
          </p:cNvPicPr>
          <p:nvPr/>
        </p:nvPicPr>
        <p:blipFill>
          <a:blip r:embed="rId3">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2" name="Freccia destra 1"/>
          <p:cNvSpPr/>
          <p:nvPr/>
        </p:nvSpPr>
        <p:spPr>
          <a:xfrm>
            <a:off x="4619625" y="3119438"/>
            <a:ext cx="485775" cy="835025"/>
          </a:xfrm>
          <a:prstGeom prst="rightArrow">
            <a:avLst/>
          </a:prstGeom>
          <a:solidFill>
            <a:srgbClr val="009EFF"/>
          </a:solidFill>
          <a:ln>
            <a:solidFill>
              <a:srgbClr val="009EFF"/>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4" name="Freccia destra 13"/>
          <p:cNvSpPr/>
          <p:nvPr/>
        </p:nvSpPr>
        <p:spPr>
          <a:xfrm>
            <a:off x="4619625" y="4808538"/>
            <a:ext cx="485775" cy="835025"/>
          </a:xfrm>
          <a:prstGeom prst="rightArrow">
            <a:avLst/>
          </a:prstGeom>
          <a:solidFill>
            <a:srgbClr val="009EFF"/>
          </a:solidFill>
          <a:ln>
            <a:solidFill>
              <a:srgbClr val="009EFF"/>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25608"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4" name="Rectangle 1"/>
          <p:cNvSpPr>
            <a:spLocks noChangeArrowheads="1"/>
          </p:cNvSpPr>
          <p:nvPr/>
        </p:nvSpPr>
        <p:spPr bwMode="auto">
          <a:xfrm>
            <a:off x="1035050" y="5313363"/>
            <a:ext cx="2179638" cy="550862"/>
          </a:xfrm>
          <a:prstGeom prst="rect">
            <a:avLst/>
          </a:prstGeom>
          <a:noFill/>
          <a:ln>
            <a:noFill/>
          </a:ln>
          <a:extLst>
            <a:ext uri="{909E8E84-426E-40dd-AFC4-6F175D3DCCD1}"/>
            <a:ext uri="{91240B29-F687-4f45-9708-019B960494DF}"/>
          </a:extLst>
        </p:spPr>
        <p:txBody>
          <a:bodyPr lIns="12700" tIns="12700" rIns="12700" bIns="12700"/>
          <a:lstStyle/>
          <a:p>
            <a:pPr algn="ctr" fontAlgn="auto">
              <a:spcBef>
                <a:spcPts val="0"/>
              </a:spcBef>
              <a:spcAft>
                <a:spcPts val="0"/>
              </a:spcAft>
              <a:defRPr/>
            </a:pPr>
            <a:r>
              <a:rPr lang="es-ES_tradnl" sz="2000" b="1" dirty="0">
                <a:solidFill>
                  <a:schemeClr val="bg1">
                    <a:lumMod val="50000"/>
                  </a:schemeClr>
                </a:solidFill>
                <a:latin typeface="+mn-lt"/>
                <a:cs typeface="Times New Roman" charset="0"/>
              </a:rPr>
              <a:t>Pre -</a:t>
            </a:r>
          </a:p>
          <a:p>
            <a:pPr algn="ctr" fontAlgn="auto">
              <a:spcBef>
                <a:spcPts val="0"/>
              </a:spcBef>
              <a:spcAft>
                <a:spcPts val="0"/>
              </a:spcAft>
              <a:defRPr/>
            </a:pPr>
            <a:r>
              <a:rPr lang="es-ES_tradnl" sz="2000" b="1" dirty="0" err="1">
                <a:solidFill>
                  <a:schemeClr val="bg1">
                    <a:lumMod val="50000"/>
                  </a:schemeClr>
                </a:solidFill>
                <a:latin typeface="+mn-lt"/>
                <a:cs typeface="Times New Roman" charset="0"/>
              </a:rPr>
              <a:t>contemplazione</a:t>
            </a:r>
            <a:endParaRPr lang="es-ES_tradnl" sz="2000" b="1" dirty="0">
              <a:solidFill>
                <a:schemeClr val="bg1">
                  <a:lumMod val="50000"/>
                </a:schemeClr>
              </a:solidFill>
              <a:latin typeface="+mn-lt"/>
              <a:cs typeface="+mn-cs"/>
            </a:endParaRPr>
          </a:p>
        </p:txBody>
      </p:sp>
      <p:sp>
        <p:nvSpPr>
          <p:cNvPr id="27650" name="Rectangle 16"/>
          <p:cNvSpPr>
            <a:spLocks noChangeArrowheads="1"/>
          </p:cNvSpPr>
          <p:nvPr/>
        </p:nvSpPr>
        <p:spPr bwMode="auto">
          <a:xfrm>
            <a:off x="6983413" y="1357313"/>
            <a:ext cx="1825625" cy="720725"/>
          </a:xfrm>
          <a:prstGeom prst="rect">
            <a:avLst/>
          </a:prstGeom>
          <a:noFill/>
          <a:ln w="9525">
            <a:noFill/>
            <a:miter lim="800000"/>
            <a:headEnd/>
            <a:tailEnd/>
          </a:ln>
        </p:spPr>
        <p:txBody>
          <a:bodyPr lIns="12700" tIns="12700" rIns="12700" bIns="12700"/>
          <a:lstStyle/>
          <a:p>
            <a:pPr algn="ctr"/>
            <a:r>
              <a:rPr lang="es-ES_tradnl" sz="2000" b="1">
                <a:solidFill>
                  <a:srgbClr val="7F7F7F"/>
                </a:solidFill>
                <a:cs typeface="Times New Roman" pitchFamily="18" charset="0"/>
              </a:rPr>
              <a:t>Cambiamento stabile</a:t>
            </a:r>
            <a:endParaRPr lang="es-ES_tradnl" sz="2000" b="1">
              <a:solidFill>
                <a:srgbClr val="7F7F7F"/>
              </a:solidFill>
            </a:endParaRPr>
          </a:p>
        </p:txBody>
      </p:sp>
      <p:sp>
        <p:nvSpPr>
          <p:cNvPr id="27651" name="Rectangle 28"/>
          <p:cNvSpPr>
            <a:spLocks noChangeArrowheads="1"/>
          </p:cNvSpPr>
          <p:nvPr/>
        </p:nvSpPr>
        <p:spPr bwMode="auto">
          <a:xfrm>
            <a:off x="-252413" y="1681163"/>
            <a:ext cx="184150" cy="366712"/>
          </a:xfrm>
          <a:prstGeom prst="rect">
            <a:avLst/>
          </a:prstGeom>
          <a:noFill/>
          <a:ln w="9525">
            <a:noFill/>
            <a:miter lim="800000"/>
            <a:headEnd/>
            <a:tailEnd/>
          </a:ln>
        </p:spPr>
        <p:txBody>
          <a:bodyPr wrap="none" anchor="ctr">
            <a:spAutoFit/>
          </a:bodyPr>
          <a:lstStyle/>
          <a:p>
            <a:endParaRPr lang="en-GB"/>
          </a:p>
        </p:txBody>
      </p:sp>
      <p:sp>
        <p:nvSpPr>
          <p:cNvPr id="27652" name="Rectangle 31"/>
          <p:cNvSpPr>
            <a:spLocks noChangeArrowheads="1"/>
          </p:cNvSpPr>
          <p:nvPr/>
        </p:nvSpPr>
        <p:spPr bwMode="auto">
          <a:xfrm>
            <a:off x="306388" y="6276975"/>
            <a:ext cx="3568700" cy="304800"/>
          </a:xfrm>
          <a:prstGeom prst="rect">
            <a:avLst/>
          </a:prstGeom>
          <a:noFill/>
          <a:ln w="9525">
            <a:noFill/>
            <a:miter lim="800000"/>
            <a:headEnd/>
            <a:tailEnd/>
          </a:ln>
        </p:spPr>
        <p:txBody>
          <a:bodyPr wrap="none">
            <a:spAutoFit/>
          </a:bodyPr>
          <a:lstStyle/>
          <a:p>
            <a:pPr>
              <a:spcBef>
                <a:spcPct val="50000"/>
              </a:spcBef>
            </a:pPr>
            <a:r>
              <a:rPr lang="en-US" sz="1400" b="1" i="1">
                <a:solidFill>
                  <a:srgbClr val="7F7F7F"/>
                </a:solidFill>
                <a:latin typeface="Times New Roman" pitchFamily="18" charset="0"/>
              </a:rPr>
              <a:t>Adattata da: Prochaska &amp; DiClemente, 1986</a:t>
            </a:r>
            <a:endParaRPr lang="en-GB" sz="1400" b="1" i="1">
              <a:solidFill>
                <a:srgbClr val="7F7F7F"/>
              </a:solidFill>
              <a:latin typeface="Times New Roman" pitchFamily="18" charset="0"/>
            </a:endParaRPr>
          </a:p>
        </p:txBody>
      </p:sp>
      <p:sp>
        <p:nvSpPr>
          <p:cNvPr id="25630" name="Rectangle 2"/>
          <p:cNvSpPr>
            <a:spLocks noChangeArrowheads="1"/>
          </p:cNvSpPr>
          <p:nvPr/>
        </p:nvSpPr>
        <p:spPr bwMode="auto">
          <a:xfrm>
            <a:off x="1941513" y="876300"/>
            <a:ext cx="5041900" cy="428625"/>
          </a:xfrm>
          <a:prstGeom prst="rect">
            <a:avLst/>
          </a:prstGeom>
          <a:noFill/>
          <a:ln>
            <a:noFill/>
          </a:ln>
          <a:effectLst/>
          <a:extLst>
            <a:ext uri="{909E8E84-426E-40dd-AFC4-6F175D3DCCD1}"/>
            <a:ext uri="{91240B29-F687-4f45-9708-019B960494DF}"/>
            <a:ext uri="{AF507438-7753-43e0-B8FC-AC1667EBCBE1}"/>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pPr fontAlgn="auto">
              <a:spcBef>
                <a:spcPts val="0"/>
              </a:spcBef>
              <a:spcAft>
                <a:spcPts val="0"/>
              </a:spcAft>
              <a:defRPr/>
            </a:pPr>
            <a:r>
              <a:rPr lang="it-IT" altLang="it-IT" sz="3200" b="1" dirty="0">
                <a:solidFill>
                  <a:srgbClr val="009EFF"/>
                </a:solidFill>
                <a:cs typeface="+mn-cs"/>
              </a:rPr>
              <a:t>S</a:t>
            </a:r>
            <a:r>
              <a:rPr lang="it-IT" altLang="it-IT" sz="3200" b="1" dirty="0" smtClean="0">
                <a:solidFill>
                  <a:srgbClr val="009EFF"/>
                </a:solidFill>
                <a:cs typeface="+mn-cs"/>
              </a:rPr>
              <a:t>tadi del cambiamento </a:t>
            </a:r>
            <a:endParaRPr lang="es-ES" altLang="it-IT" sz="3200" dirty="0" smtClean="0">
              <a:solidFill>
                <a:srgbClr val="009EFF"/>
              </a:solidFill>
              <a:effectLst>
                <a:outerShdw blurRad="38100" dist="38100" dir="2700000" algn="tl">
                  <a:srgbClr val="C0C0C0"/>
                </a:outerShdw>
              </a:effectLst>
              <a:cs typeface="+mn-cs"/>
            </a:endParaRPr>
          </a:p>
        </p:txBody>
      </p:sp>
      <p:pic>
        <p:nvPicPr>
          <p:cNvPr id="25" name="Immagine 8"/>
          <p:cNvPicPr>
            <a:picLocks noChangeAspect="1"/>
          </p:cNvPicPr>
          <p:nvPr/>
        </p:nvPicPr>
        <p:blipFill>
          <a:blip r:embed="rId3">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graphicFrame>
        <p:nvGraphicFramePr>
          <p:cNvPr id="2" name="Diagramma 1"/>
          <p:cNvGraphicFramePr/>
          <p:nvPr/>
        </p:nvGraphicFramePr>
        <p:xfrm>
          <a:off x="1035050" y="1528762"/>
          <a:ext cx="6750050" cy="44783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Freccia destra 2"/>
          <p:cNvSpPr/>
          <p:nvPr/>
        </p:nvSpPr>
        <p:spPr>
          <a:xfrm rot="19715796">
            <a:off x="6415088" y="2030413"/>
            <a:ext cx="665162" cy="354012"/>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29" name="Freccia destra 28"/>
          <p:cNvSpPr/>
          <p:nvPr/>
        </p:nvSpPr>
        <p:spPr>
          <a:xfrm rot="8353685">
            <a:off x="3260725" y="5457825"/>
            <a:ext cx="663575" cy="354013"/>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27658"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3349625" y="447675"/>
            <a:ext cx="5041900" cy="428625"/>
          </a:xfrm>
        </p:spPr>
        <p:txBody>
          <a:bodyPr rtlCol="0">
            <a:noAutofit/>
          </a:bodyPr>
          <a:lstStyle/>
          <a:p>
            <a:pPr eaLnBrk="1" fontAlgn="auto" hangingPunct="1">
              <a:spcAft>
                <a:spcPts val="0"/>
              </a:spcAft>
              <a:defRPr/>
            </a:pPr>
            <a:r>
              <a:rPr lang="it-IT" altLang="it-IT" sz="3200" b="1" dirty="0">
                <a:solidFill>
                  <a:srgbClr val="009EFF"/>
                </a:solidFill>
              </a:rPr>
              <a:t>Stadi del cambiamento </a:t>
            </a:r>
            <a:endParaRPr lang="es-ES" altLang="it-IT" sz="3200" dirty="0">
              <a:solidFill>
                <a:srgbClr val="009EFF"/>
              </a:solidFill>
              <a:effectLst>
                <a:outerShdw blurRad="38100" dist="38100" dir="2700000" algn="tl">
                  <a:srgbClr val="C0C0C0"/>
                </a:outerShdw>
              </a:effectLst>
            </a:endParaRPr>
          </a:p>
        </p:txBody>
      </p:sp>
      <p:sp>
        <p:nvSpPr>
          <p:cNvPr id="29698" name="Oval 21"/>
          <p:cNvSpPr>
            <a:spLocks noChangeArrowheads="1"/>
          </p:cNvSpPr>
          <p:nvPr/>
        </p:nvSpPr>
        <p:spPr bwMode="auto">
          <a:xfrm>
            <a:off x="2214563" y="1071563"/>
            <a:ext cx="5064125" cy="4714875"/>
          </a:xfrm>
          <a:prstGeom prst="ellipse">
            <a:avLst/>
          </a:prstGeom>
          <a:noFill/>
          <a:ln w="19050">
            <a:solidFill>
              <a:srgbClr val="595959"/>
            </a:solidFill>
            <a:round/>
            <a:headEnd/>
            <a:tailEnd/>
          </a:ln>
        </p:spPr>
        <p:txBody>
          <a:bodyPr/>
          <a:lstStyle/>
          <a:p>
            <a:endParaRPr lang="it-IT"/>
          </a:p>
        </p:txBody>
      </p:sp>
      <p:sp>
        <p:nvSpPr>
          <p:cNvPr id="10244" name="Rectangle 16"/>
          <p:cNvSpPr>
            <a:spLocks noChangeArrowheads="1"/>
          </p:cNvSpPr>
          <p:nvPr/>
        </p:nvSpPr>
        <p:spPr bwMode="auto">
          <a:xfrm>
            <a:off x="211138" y="5645150"/>
            <a:ext cx="3013075" cy="1123950"/>
          </a:xfrm>
          <a:prstGeom prst="rect">
            <a:avLst/>
          </a:prstGeom>
          <a:ln>
            <a:headEnd/>
            <a:tailEnd/>
          </a:ln>
          <a:extLst/>
        </p:spPr>
        <p:style>
          <a:lnRef idx="2">
            <a:schemeClr val="accent3"/>
          </a:lnRef>
          <a:fillRef idx="1">
            <a:schemeClr val="lt1"/>
          </a:fillRef>
          <a:effectRef idx="0">
            <a:schemeClr val="accent3"/>
          </a:effectRef>
          <a:fontRef idx="minor">
            <a:schemeClr val="dk1"/>
          </a:fontRef>
        </p:style>
        <p:txBody>
          <a:bodyPr lIns="12700" tIns="12700" rIns="12700" bIns="12700"/>
          <a:lstStyle/>
          <a:p>
            <a:pPr algn="ctr" fontAlgn="auto">
              <a:spcBef>
                <a:spcPts val="0"/>
              </a:spcBef>
              <a:spcAft>
                <a:spcPts val="0"/>
              </a:spcAft>
              <a:defRPr/>
            </a:pPr>
            <a:r>
              <a:rPr lang="it-IT" dirty="0">
                <a:solidFill>
                  <a:prstClr val="white">
                    <a:lumMod val="50000"/>
                  </a:prstClr>
                </a:solidFill>
              </a:rPr>
              <a:t>Non mi interessa. Non mi preoccupa. Non ci penso proprio! Ho già fatto qualcosa e mi va bene così.</a:t>
            </a:r>
          </a:p>
          <a:p>
            <a:pPr algn="ctr" fontAlgn="auto">
              <a:spcBef>
                <a:spcPts val="0"/>
              </a:spcBef>
              <a:spcAft>
                <a:spcPts val="0"/>
              </a:spcAft>
              <a:defRPr/>
            </a:pPr>
            <a:endParaRPr lang="es-ES_tradnl" sz="1500" b="1" dirty="0">
              <a:solidFill>
                <a:srgbClr val="FF0000"/>
              </a:solidFill>
            </a:endParaRPr>
          </a:p>
        </p:txBody>
      </p:sp>
      <p:sp>
        <p:nvSpPr>
          <p:cNvPr id="29700" name="Line 15"/>
          <p:cNvSpPr>
            <a:spLocks noChangeShapeType="1"/>
          </p:cNvSpPr>
          <p:nvPr/>
        </p:nvSpPr>
        <p:spPr bwMode="auto">
          <a:xfrm>
            <a:off x="4643438" y="3357563"/>
            <a:ext cx="285750" cy="2428875"/>
          </a:xfrm>
          <a:prstGeom prst="line">
            <a:avLst/>
          </a:prstGeom>
          <a:noFill/>
          <a:ln w="25400">
            <a:solidFill>
              <a:srgbClr val="595959"/>
            </a:solidFill>
            <a:round/>
            <a:headEnd type="none" w="lg" len="med"/>
            <a:tailEnd type="none" w="lg" len="med"/>
          </a:ln>
        </p:spPr>
        <p:txBody>
          <a:bodyPr/>
          <a:lstStyle/>
          <a:p>
            <a:endParaRPr lang="it-IT"/>
          </a:p>
        </p:txBody>
      </p:sp>
      <p:sp>
        <p:nvSpPr>
          <p:cNvPr id="29701" name="Line 14"/>
          <p:cNvSpPr>
            <a:spLocks noChangeShapeType="1"/>
          </p:cNvSpPr>
          <p:nvPr/>
        </p:nvSpPr>
        <p:spPr bwMode="auto">
          <a:xfrm>
            <a:off x="4643438" y="3357563"/>
            <a:ext cx="2398712" cy="892175"/>
          </a:xfrm>
          <a:prstGeom prst="line">
            <a:avLst/>
          </a:prstGeom>
          <a:noFill/>
          <a:ln w="25400">
            <a:solidFill>
              <a:srgbClr val="595959"/>
            </a:solidFill>
            <a:round/>
            <a:headEnd type="none" w="lg" len="med"/>
            <a:tailEnd type="none" w="lg" len="med"/>
          </a:ln>
        </p:spPr>
        <p:txBody>
          <a:bodyPr/>
          <a:lstStyle/>
          <a:p>
            <a:endParaRPr lang="it-IT"/>
          </a:p>
        </p:txBody>
      </p:sp>
      <p:sp>
        <p:nvSpPr>
          <p:cNvPr id="29702" name="Line 13"/>
          <p:cNvSpPr>
            <a:spLocks noChangeShapeType="1"/>
          </p:cNvSpPr>
          <p:nvPr/>
        </p:nvSpPr>
        <p:spPr bwMode="auto">
          <a:xfrm flipV="1">
            <a:off x="4684713" y="1503363"/>
            <a:ext cx="1444625" cy="1803400"/>
          </a:xfrm>
          <a:prstGeom prst="line">
            <a:avLst/>
          </a:prstGeom>
          <a:noFill/>
          <a:ln w="25400">
            <a:solidFill>
              <a:srgbClr val="595959"/>
            </a:solidFill>
            <a:round/>
            <a:headEnd type="none" w="lg" len="med"/>
            <a:tailEnd type="none" w="lg" len="med"/>
          </a:ln>
        </p:spPr>
        <p:txBody>
          <a:bodyPr/>
          <a:lstStyle/>
          <a:p>
            <a:endParaRPr lang="it-IT"/>
          </a:p>
        </p:txBody>
      </p:sp>
      <p:sp>
        <p:nvSpPr>
          <p:cNvPr id="29703" name="Line 12"/>
          <p:cNvSpPr>
            <a:spLocks noChangeShapeType="1"/>
          </p:cNvSpPr>
          <p:nvPr/>
        </p:nvSpPr>
        <p:spPr bwMode="auto">
          <a:xfrm flipH="1" flipV="1">
            <a:off x="3205163" y="1557338"/>
            <a:ext cx="1441450" cy="1803400"/>
          </a:xfrm>
          <a:prstGeom prst="line">
            <a:avLst/>
          </a:prstGeom>
          <a:noFill/>
          <a:ln w="25400">
            <a:solidFill>
              <a:srgbClr val="595959"/>
            </a:solidFill>
            <a:round/>
            <a:headEnd type="none" w="lg" len="med"/>
            <a:tailEnd type="none" w="lg" len="med"/>
          </a:ln>
        </p:spPr>
        <p:txBody>
          <a:bodyPr/>
          <a:lstStyle/>
          <a:p>
            <a:endParaRPr lang="it-IT"/>
          </a:p>
        </p:txBody>
      </p:sp>
      <p:sp>
        <p:nvSpPr>
          <p:cNvPr id="29704" name="Line 11"/>
          <p:cNvSpPr>
            <a:spLocks noChangeShapeType="1"/>
          </p:cNvSpPr>
          <p:nvPr/>
        </p:nvSpPr>
        <p:spPr bwMode="auto">
          <a:xfrm flipH="1">
            <a:off x="2341563" y="3357563"/>
            <a:ext cx="2343150" cy="901700"/>
          </a:xfrm>
          <a:prstGeom prst="line">
            <a:avLst/>
          </a:prstGeom>
          <a:noFill/>
          <a:ln w="25400">
            <a:solidFill>
              <a:srgbClr val="595959"/>
            </a:solidFill>
            <a:round/>
            <a:headEnd type="none" w="lg" len="med"/>
            <a:tailEnd type="none" w="lg" len="med"/>
          </a:ln>
        </p:spPr>
        <p:txBody>
          <a:bodyPr/>
          <a:lstStyle/>
          <a:p>
            <a:endParaRPr lang="it-IT"/>
          </a:p>
        </p:txBody>
      </p:sp>
      <p:sp>
        <p:nvSpPr>
          <p:cNvPr id="29705" name="Rectangle 28"/>
          <p:cNvSpPr>
            <a:spLocks noChangeArrowheads="1"/>
          </p:cNvSpPr>
          <p:nvPr/>
        </p:nvSpPr>
        <p:spPr bwMode="auto">
          <a:xfrm>
            <a:off x="106363" y="1681163"/>
            <a:ext cx="184150" cy="366712"/>
          </a:xfrm>
          <a:prstGeom prst="rect">
            <a:avLst/>
          </a:prstGeom>
          <a:noFill/>
          <a:ln w="9525">
            <a:noFill/>
            <a:miter lim="800000"/>
            <a:headEnd/>
            <a:tailEnd/>
          </a:ln>
        </p:spPr>
        <p:txBody>
          <a:bodyPr wrap="none" anchor="ctr">
            <a:spAutoFit/>
          </a:bodyPr>
          <a:lstStyle/>
          <a:p>
            <a:endParaRPr lang="en-GB"/>
          </a:p>
        </p:txBody>
      </p:sp>
      <p:sp>
        <p:nvSpPr>
          <p:cNvPr id="29706" name="Rectangle 29"/>
          <p:cNvSpPr>
            <a:spLocks noChangeArrowheads="1"/>
          </p:cNvSpPr>
          <p:nvPr/>
        </p:nvSpPr>
        <p:spPr bwMode="auto">
          <a:xfrm>
            <a:off x="106363" y="1681163"/>
            <a:ext cx="184150" cy="366712"/>
          </a:xfrm>
          <a:prstGeom prst="rect">
            <a:avLst/>
          </a:prstGeom>
          <a:noFill/>
          <a:ln w="9525">
            <a:noFill/>
            <a:miter lim="800000"/>
            <a:headEnd/>
            <a:tailEnd/>
          </a:ln>
        </p:spPr>
        <p:txBody>
          <a:bodyPr wrap="none" anchor="ctr">
            <a:spAutoFit/>
          </a:bodyPr>
          <a:lstStyle/>
          <a:p>
            <a:endParaRPr lang="en-GB"/>
          </a:p>
        </p:txBody>
      </p:sp>
      <p:sp>
        <p:nvSpPr>
          <p:cNvPr id="29707" name="Rectangle 30"/>
          <p:cNvSpPr>
            <a:spLocks noChangeArrowheads="1"/>
          </p:cNvSpPr>
          <p:nvPr/>
        </p:nvSpPr>
        <p:spPr bwMode="auto">
          <a:xfrm>
            <a:off x="106363" y="2403475"/>
            <a:ext cx="184150" cy="579438"/>
          </a:xfrm>
          <a:prstGeom prst="rect">
            <a:avLst/>
          </a:prstGeom>
          <a:noFill/>
          <a:ln w="9525">
            <a:noFill/>
            <a:miter lim="800000"/>
            <a:headEnd/>
            <a:tailEnd/>
          </a:ln>
        </p:spPr>
        <p:txBody>
          <a:bodyPr wrap="none" anchor="ctr">
            <a:spAutoFit/>
          </a:bodyPr>
          <a:lstStyle/>
          <a:p>
            <a:pPr>
              <a:tabLst>
                <a:tab pos="825500" algn="l"/>
              </a:tabLst>
            </a:pPr>
            <a:r>
              <a:rPr lang="es-ES" sz="1400"/>
              <a:t/>
            </a:r>
            <a:br>
              <a:rPr lang="es-ES" sz="1400"/>
            </a:br>
            <a:endParaRPr lang="es-ES"/>
          </a:p>
        </p:txBody>
      </p:sp>
      <p:sp>
        <p:nvSpPr>
          <p:cNvPr id="29708" name="Rectangle 31"/>
          <p:cNvSpPr>
            <a:spLocks noChangeArrowheads="1"/>
          </p:cNvSpPr>
          <p:nvPr/>
        </p:nvSpPr>
        <p:spPr bwMode="auto">
          <a:xfrm>
            <a:off x="5635625" y="6286500"/>
            <a:ext cx="3328988" cy="274638"/>
          </a:xfrm>
          <a:prstGeom prst="rect">
            <a:avLst/>
          </a:prstGeom>
          <a:noFill/>
          <a:ln w="9525">
            <a:noFill/>
            <a:miter lim="800000"/>
            <a:headEnd/>
            <a:tailEnd/>
          </a:ln>
        </p:spPr>
        <p:txBody>
          <a:bodyPr wrap="none">
            <a:spAutoFit/>
          </a:bodyPr>
          <a:lstStyle/>
          <a:p>
            <a:pPr>
              <a:spcBef>
                <a:spcPct val="50000"/>
              </a:spcBef>
            </a:pPr>
            <a:r>
              <a:rPr lang="en-US" sz="1200" b="1" i="1">
                <a:solidFill>
                  <a:schemeClr val="tx2"/>
                </a:solidFill>
              </a:rPr>
              <a:t>Adattata da: Prochaska &amp; DiClemente, 1986</a:t>
            </a:r>
            <a:endParaRPr lang="en-GB" sz="1200" b="1" i="1">
              <a:solidFill>
                <a:schemeClr val="tx2"/>
              </a:solidFill>
            </a:endParaRPr>
          </a:p>
        </p:txBody>
      </p:sp>
      <p:sp>
        <p:nvSpPr>
          <p:cNvPr id="10254" name="Rectangle 16"/>
          <p:cNvSpPr>
            <a:spLocks noChangeArrowheads="1"/>
          </p:cNvSpPr>
          <p:nvPr/>
        </p:nvSpPr>
        <p:spPr bwMode="auto">
          <a:xfrm>
            <a:off x="211138" y="3865563"/>
            <a:ext cx="3024187" cy="140493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12700" tIns="12700" rIns="12700" bIns="12700"/>
          <a:lstStyle/>
          <a:p>
            <a:pPr algn="ctr" fontAlgn="auto">
              <a:spcBef>
                <a:spcPts val="0"/>
              </a:spcBef>
              <a:spcAft>
                <a:spcPts val="0"/>
              </a:spcAft>
              <a:defRPr/>
            </a:pPr>
            <a:r>
              <a:rPr lang="it-IT" dirty="0">
                <a:solidFill>
                  <a:schemeClr val="bg1">
                    <a:lumMod val="50000"/>
                  </a:schemeClr>
                </a:solidFill>
              </a:rPr>
              <a:t>Mi interessa ma non abbastanza</a:t>
            </a:r>
          </a:p>
          <a:p>
            <a:pPr algn="ctr" fontAlgn="auto">
              <a:spcBef>
                <a:spcPts val="0"/>
              </a:spcBef>
              <a:spcAft>
                <a:spcPts val="0"/>
              </a:spcAft>
              <a:defRPr/>
            </a:pPr>
            <a:r>
              <a:rPr lang="it-IT" dirty="0">
                <a:solidFill>
                  <a:schemeClr val="bg1">
                    <a:lumMod val="50000"/>
                  </a:schemeClr>
                </a:solidFill>
              </a:rPr>
              <a:t>Mi preoccupo ma vale la pena cambiare?</a:t>
            </a:r>
          </a:p>
          <a:p>
            <a:pPr algn="ctr" fontAlgn="auto">
              <a:spcBef>
                <a:spcPts val="0"/>
              </a:spcBef>
              <a:spcAft>
                <a:spcPts val="0"/>
              </a:spcAft>
              <a:defRPr/>
            </a:pPr>
            <a:r>
              <a:rPr lang="it-IT" dirty="0">
                <a:solidFill>
                  <a:schemeClr val="bg1">
                    <a:lumMod val="50000"/>
                  </a:schemeClr>
                </a:solidFill>
              </a:rPr>
              <a:t> Vorrei ma non posso. </a:t>
            </a:r>
          </a:p>
        </p:txBody>
      </p:sp>
      <p:sp>
        <p:nvSpPr>
          <p:cNvPr id="10255" name="Rectangle 16"/>
          <p:cNvSpPr>
            <a:spLocks noChangeArrowheads="1"/>
          </p:cNvSpPr>
          <p:nvPr/>
        </p:nvSpPr>
        <p:spPr bwMode="auto">
          <a:xfrm>
            <a:off x="6072188" y="4508500"/>
            <a:ext cx="2759075" cy="817563"/>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lIns="12700" tIns="12700" rIns="12700" bIns="12700"/>
          <a:lstStyle/>
          <a:p>
            <a:pPr algn="ctr" fontAlgn="auto">
              <a:spcBef>
                <a:spcPts val="0"/>
              </a:spcBef>
              <a:spcAft>
                <a:spcPts val="0"/>
              </a:spcAft>
              <a:defRPr/>
            </a:pPr>
            <a:r>
              <a:rPr lang="it-IT" dirty="0">
                <a:solidFill>
                  <a:prstClr val="white">
                    <a:lumMod val="50000"/>
                  </a:prstClr>
                </a:solidFill>
              </a:rPr>
              <a:t>Ho provato ma mi sono fermato, per ora non riprovo</a:t>
            </a:r>
            <a:endParaRPr lang="es-ES_tradnl" sz="1500" b="1" dirty="0"/>
          </a:p>
        </p:txBody>
      </p:sp>
      <p:sp>
        <p:nvSpPr>
          <p:cNvPr id="10256" name="Rectangle 16"/>
          <p:cNvSpPr>
            <a:spLocks noChangeArrowheads="1"/>
          </p:cNvSpPr>
          <p:nvPr/>
        </p:nvSpPr>
        <p:spPr bwMode="auto">
          <a:xfrm>
            <a:off x="6072188" y="2789238"/>
            <a:ext cx="2759075" cy="85566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lIns="12700" tIns="12700" rIns="12700" bIns="12700"/>
          <a:lstStyle/>
          <a:p>
            <a:pPr algn="ctr" fontAlgn="auto">
              <a:spcBef>
                <a:spcPts val="0"/>
              </a:spcBef>
              <a:spcAft>
                <a:spcPts val="0"/>
              </a:spcAft>
              <a:defRPr/>
            </a:pPr>
            <a:r>
              <a:rPr lang="es-ES_tradnl" dirty="0">
                <a:solidFill>
                  <a:srgbClr val="CC3300"/>
                </a:solidFill>
                <a:cs typeface="Times New Roman" charset="0"/>
              </a:rPr>
              <a:t> </a:t>
            </a:r>
            <a:r>
              <a:rPr lang="it-IT" dirty="0">
                <a:solidFill>
                  <a:schemeClr val="bg1">
                    <a:lumMod val="50000"/>
                  </a:schemeClr>
                </a:solidFill>
              </a:rPr>
              <a:t>Sto mantenendo il cambiamento. Ne vale la pena! </a:t>
            </a:r>
            <a:endParaRPr lang="es-ES_tradnl" sz="1500" b="1" dirty="0"/>
          </a:p>
        </p:txBody>
      </p:sp>
      <p:sp>
        <p:nvSpPr>
          <p:cNvPr id="10257" name="Rectangle 16"/>
          <p:cNvSpPr>
            <a:spLocks noChangeArrowheads="1"/>
          </p:cNvSpPr>
          <p:nvPr/>
        </p:nvSpPr>
        <p:spPr bwMode="auto">
          <a:xfrm>
            <a:off x="3643313" y="1398588"/>
            <a:ext cx="2151062" cy="511175"/>
          </a:xfrm>
          <a:prstGeom prst="rect">
            <a:avLst/>
          </a:prstGeom>
          <a:solidFill>
            <a:schemeClr val="bg1"/>
          </a:solidFill>
          <a:ln w="19050">
            <a:solidFill>
              <a:schemeClr val="bg2">
                <a:lumMod val="50000"/>
              </a:schemeClr>
            </a:solidFill>
            <a:miter lim="800000"/>
            <a:headEnd/>
            <a:tailEnd/>
          </a:ln>
        </p:spPr>
        <p:txBody>
          <a:bodyPr lIns="12700" tIns="12700" rIns="12700" bIns="12700"/>
          <a:lstStyle/>
          <a:p>
            <a:pPr algn="ctr" fontAlgn="auto">
              <a:spcBef>
                <a:spcPts val="0"/>
              </a:spcBef>
              <a:spcAft>
                <a:spcPts val="0"/>
              </a:spcAft>
              <a:defRPr/>
            </a:pPr>
            <a:r>
              <a:rPr lang="it-IT" dirty="0">
                <a:solidFill>
                  <a:schemeClr val="bg1">
                    <a:lumMod val="50000"/>
                  </a:schemeClr>
                </a:solidFill>
                <a:latin typeface="+mn-lt"/>
                <a:cs typeface="+mn-cs"/>
              </a:rPr>
              <a:t>Sto già cambiando!!!</a:t>
            </a:r>
            <a:br>
              <a:rPr lang="it-IT" dirty="0">
                <a:solidFill>
                  <a:schemeClr val="bg1">
                    <a:lumMod val="50000"/>
                  </a:schemeClr>
                </a:solidFill>
                <a:latin typeface="+mn-lt"/>
                <a:cs typeface="+mn-cs"/>
              </a:rPr>
            </a:br>
            <a:r>
              <a:rPr lang="it-IT" dirty="0">
                <a:solidFill>
                  <a:schemeClr val="bg1">
                    <a:lumMod val="50000"/>
                  </a:schemeClr>
                </a:solidFill>
                <a:latin typeface="+mn-lt"/>
                <a:cs typeface="+mn-cs"/>
              </a:rPr>
              <a:t/>
            </a:r>
            <a:br>
              <a:rPr lang="it-IT" dirty="0">
                <a:solidFill>
                  <a:schemeClr val="bg1">
                    <a:lumMod val="50000"/>
                  </a:schemeClr>
                </a:solidFill>
                <a:latin typeface="+mn-lt"/>
                <a:cs typeface="+mn-cs"/>
              </a:rPr>
            </a:br>
            <a:endParaRPr lang="it-IT" dirty="0">
              <a:solidFill>
                <a:schemeClr val="bg1">
                  <a:lumMod val="50000"/>
                </a:schemeClr>
              </a:solidFill>
              <a:latin typeface="+mn-lt"/>
              <a:cs typeface="+mn-cs"/>
            </a:endParaRPr>
          </a:p>
        </p:txBody>
      </p:sp>
      <p:sp>
        <p:nvSpPr>
          <p:cNvPr id="10258" name="Text Box 34"/>
          <p:cNvSpPr txBox="1">
            <a:spLocks noChangeArrowheads="1"/>
          </p:cNvSpPr>
          <p:nvPr/>
        </p:nvSpPr>
        <p:spPr bwMode="auto">
          <a:xfrm>
            <a:off x="3995738" y="3860800"/>
            <a:ext cx="398462" cy="446088"/>
          </a:xfrm>
          <a:prstGeom prst="rect">
            <a:avLst/>
          </a:prstGeom>
          <a:noFill/>
          <a:ln>
            <a:noFill/>
          </a:ln>
          <a:effectLst/>
          <a:extLst>
            <a:ext uri="{909E8E84-426E-40dd-AFC4-6F175D3DCCD1}"/>
            <a:ext uri="{91240B29-F687-4f45-9708-019B960494DF}"/>
            <a:ext uri="{AF507438-7753-43e0-B8FC-AC1667EBCBE1}"/>
          </a:extLst>
        </p:spPr>
        <p:txBody>
          <a:bodyPr wrap="none">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fontAlgn="auto">
              <a:spcBef>
                <a:spcPts val="0"/>
              </a:spcBef>
              <a:spcAft>
                <a:spcPts val="0"/>
              </a:spcAft>
              <a:defRPr/>
            </a:pPr>
            <a:r>
              <a:rPr lang="it-IT" sz="2300" b="1" dirty="0" smtClean="0">
                <a:solidFill>
                  <a:schemeClr val="bg1">
                    <a:lumMod val="50000"/>
                  </a:schemeClr>
                </a:solidFill>
                <a:cs typeface="+mn-cs"/>
              </a:rPr>
              <a:t>C</a:t>
            </a:r>
            <a:endParaRPr lang="it-IT" sz="2300" b="1" dirty="0">
              <a:solidFill>
                <a:srgbClr val="0000CC"/>
              </a:solidFill>
              <a:cs typeface="+mn-cs"/>
            </a:endParaRPr>
          </a:p>
        </p:txBody>
      </p:sp>
      <p:sp>
        <p:nvSpPr>
          <p:cNvPr id="10259" name="Text Box 35"/>
          <p:cNvSpPr txBox="1">
            <a:spLocks noChangeArrowheads="1"/>
          </p:cNvSpPr>
          <p:nvPr/>
        </p:nvSpPr>
        <p:spPr bwMode="auto">
          <a:xfrm>
            <a:off x="3635375" y="2982913"/>
            <a:ext cx="446088" cy="446087"/>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fontAlgn="auto">
              <a:spcBef>
                <a:spcPts val="0"/>
              </a:spcBef>
              <a:spcAft>
                <a:spcPts val="0"/>
              </a:spcAft>
              <a:defRPr/>
            </a:pPr>
            <a:r>
              <a:rPr lang="it-IT" sz="2300" b="1" dirty="0">
                <a:solidFill>
                  <a:schemeClr val="bg1">
                    <a:lumMod val="50000"/>
                  </a:schemeClr>
                </a:solidFill>
                <a:cs typeface="+mn-cs"/>
              </a:rPr>
              <a:t>D</a:t>
            </a:r>
            <a:endParaRPr lang="it-IT" sz="2300" b="1" dirty="0">
              <a:solidFill>
                <a:srgbClr val="0066FF"/>
              </a:solidFill>
              <a:cs typeface="+mn-cs"/>
            </a:endParaRPr>
          </a:p>
        </p:txBody>
      </p:sp>
      <p:sp>
        <p:nvSpPr>
          <p:cNvPr id="10260" name="Text Box 36"/>
          <p:cNvSpPr txBox="1">
            <a:spLocks noChangeArrowheads="1"/>
          </p:cNvSpPr>
          <p:nvPr/>
        </p:nvSpPr>
        <p:spPr bwMode="auto">
          <a:xfrm>
            <a:off x="4522788" y="2420938"/>
            <a:ext cx="403225" cy="446087"/>
          </a:xfrm>
          <a:prstGeom prst="rect">
            <a:avLst/>
          </a:prstGeom>
          <a:noFill/>
          <a:ln>
            <a:noFill/>
          </a:ln>
          <a:effectLst/>
          <a:extLst>
            <a:ext uri="{909E8E84-426E-40dd-AFC4-6F175D3DCCD1}"/>
            <a:ext uri="{91240B29-F687-4f45-9708-019B960494DF}"/>
            <a:ext uri="{AF507438-7753-43e0-B8FC-AC1667EBCBE1}"/>
          </a:extLst>
        </p:spPr>
        <p:txBody>
          <a:bodyPr wrap="none">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fontAlgn="auto">
              <a:spcBef>
                <a:spcPts val="0"/>
              </a:spcBef>
              <a:spcAft>
                <a:spcPts val="0"/>
              </a:spcAft>
              <a:defRPr/>
            </a:pPr>
            <a:r>
              <a:rPr lang="it-IT" sz="2300" b="1" dirty="0">
                <a:solidFill>
                  <a:schemeClr val="bg1">
                    <a:lumMod val="50000"/>
                  </a:schemeClr>
                </a:solidFill>
                <a:cs typeface="+mn-cs"/>
              </a:rPr>
              <a:t>A</a:t>
            </a:r>
            <a:endParaRPr lang="it-IT" sz="2300" b="1" dirty="0">
              <a:solidFill>
                <a:srgbClr val="008000"/>
              </a:solidFill>
              <a:cs typeface="+mn-cs"/>
            </a:endParaRPr>
          </a:p>
        </p:txBody>
      </p:sp>
      <p:sp>
        <p:nvSpPr>
          <p:cNvPr id="10261" name="Text Box 37"/>
          <p:cNvSpPr txBox="1">
            <a:spLocks noChangeArrowheads="1"/>
          </p:cNvSpPr>
          <p:nvPr/>
        </p:nvSpPr>
        <p:spPr bwMode="auto">
          <a:xfrm>
            <a:off x="5364163" y="2919413"/>
            <a:ext cx="430212" cy="446087"/>
          </a:xfrm>
          <a:prstGeom prst="rect">
            <a:avLst/>
          </a:prstGeom>
          <a:noFill/>
          <a:ln>
            <a:noFill/>
          </a:ln>
          <a:effectLst/>
          <a:extLst>
            <a:ext uri="{909E8E84-426E-40dd-AFC4-6F175D3DCCD1}"/>
            <a:ext uri="{91240B29-F687-4f45-9708-019B960494DF}"/>
            <a:ext uri="{AF507438-7753-43e0-B8FC-AC1667EBCBE1}"/>
          </a:extLst>
        </p:spPr>
        <p:txBody>
          <a:bodyPr wrap="none">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fontAlgn="auto">
              <a:spcBef>
                <a:spcPts val="0"/>
              </a:spcBef>
              <a:spcAft>
                <a:spcPts val="0"/>
              </a:spcAft>
              <a:defRPr/>
            </a:pPr>
            <a:r>
              <a:rPr lang="it-IT" sz="2300" b="1" dirty="0" smtClean="0">
                <a:solidFill>
                  <a:schemeClr val="bg1">
                    <a:lumMod val="50000"/>
                  </a:schemeClr>
                </a:solidFill>
                <a:cs typeface="+mn-cs"/>
              </a:rPr>
              <a:t>M</a:t>
            </a:r>
            <a:endParaRPr lang="it-IT" sz="2300" b="1" dirty="0">
              <a:solidFill>
                <a:srgbClr val="CC3300"/>
              </a:solidFill>
              <a:cs typeface="+mn-cs"/>
            </a:endParaRPr>
          </a:p>
        </p:txBody>
      </p:sp>
      <p:sp>
        <p:nvSpPr>
          <p:cNvPr id="10262" name="Text Box 38"/>
          <p:cNvSpPr txBox="1">
            <a:spLocks noChangeArrowheads="1"/>
          </p:cNvSpPr>
          <p:nvPr/>
        </p:nvSpPr>
        <p:spPr bwMode="auto">
          <a:xfrm>
            <a:off x="5003800" y="3860800"/>
            <a:ext cx="495300" cy="446088"/>
          </a:xfrm>
          <a:prstGeom prst="rect">
            <a:avLst/>
          </a:prstGeom>
          <a:noFill/>
          <a:ln>
            <a:noFill/>
          </a:ln>
          <a:effectLst/>
          <a:extLst>
            <a:ext uri="{909E8E84-426E-40dd-AFC4-6F175D3DCCD1}"/>
            <a:ext uri="{91240B29-F687-4f45-9708-019B960494DF}"/>
            <a:ext uri="{AF507438-7753-43e0-B8FC-AC1667EBCBE1}"/>
          </a:extLst>
        </p:spPr>
        <p:txBody>
          <a:bodyPr>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fontAlgn="auto">
              <a:spcBef>
                <a:spcPts val="0"/>
              </a:spcBef>
              <a:spcAft>
                <a:spcPts val="0"/>
              </a:spcAft>
              <a:defRPr/>
            </a:pPr>
            <a:r>
              <a:rPr lang="it-IT" sz="2300" b="1" dirty="0" err="1">
                <a:solidFill>
                  <a:schemeClr val="bg1">
                    <a:lumMod val="50000"/>
                  </a:schemeClr>
                </a:solidFill>
                <a:cs typeface="+mn-cs"/>
              </a:rPr>
              <a:t>R</a:t>
            </a:r>
            <a:endParaRPr lang="it-IT" sz="2300" b="1" dirty="0">
              <a:cs typeface="+mn-cs"/>
            </a:endParaRPr>
          </a:p>
        </p:txBody>
      </p:sp>
      <p:sp>
        <p:nvSpPr>
          <p:cNvPr id="10263" name="Text Box 39"/>
          <p:cNvSpPr txBox="1">
            <a:spLocks noChangeArrowheads="1"/>
          </p:cNvSpPr>
          <p:nvPr/>
        </p:nvSpPr>
        <p:spPr bwMode="auto">
          <a:xfrm>
            <a:off x="8237538" y="1808163"/>
            <a:ext cx="593725" cy="446087"/>
          </a:xfrm>
          <a:prstGeom prst="rect">
            <a:avLst/>
          </a:prstGeom>
          <a:noFill/>
          <a:ln>
            <a:noFill/>
          </a:ln>
          <a:effectLst/>
          <a:extLst>
            <a:ext uri="{909E8E84-426E-40dd-AFC4-6F175D3DCCD1}"/>
            <a:ext uri="{91240B29-F687-4f45-9708-019B960494DF}"/>
            <a:ext uri="{AF507438-7753-43e0-B8FC-AC1667EBCBE1}"/>
          </a:extLst>
        </p:spPr>
        <p:txBody>
          <a:bodyPr wrap="none">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fontAlgn="auto">
              <a:spcBef>
                <a:spcPts val="0"/>
              </a:spcBef>
              <a:spcAft>
                <a:spcPts val="0"/>
              </a:spcAft>
              <a:defRPr/>
            </a:pPr>
            <a:r>
              <a:rPr lang="it-IT" sz="2300" b="1" dirty="0" smtClean="0">
                <a:solidFill>
                  <a:schemeClr val="bg1">
                    <a:lumMod val="50000"/>
                  </a:schemeClr>
                </a:solidFill>
                <a:cs typeface="+mn-cs"/>
              </a:rPr>
              <a:t>CS</a:t>
            </a:r>
            <a:endParaRPr lang="it-IT" sz="2300" b="1" dirty="0">
              <a:solidFill>
                <a:schemeClr val="bg1">
                  <a:lumMod val="50000"/>
                </a:schemeClr>
              </a:solidFill>
              <a:cs typeface="+mn-cs"/>
            </a:endParaRPr>
          </a:p>
        </p:txBody>
      </p:sp>
      <p:sp>
        <p:nvSpPr>
          <p:cNvPr id="10264" name="Rectangle 16"/>
          <p:cNvSpPr>
            <a:spLocks noChangeArrowheads="1"/>
          </p:cNvSpPr>
          <p:nvPr/>
        </p:nvSpPr>
        <p:spPr bwMode="auto">
          <a:xfrm>
            <a:off x="6072188" y="1214438"/>
            <a:ext cx="2759075" cy="577850"/>
          </a:xfrm>
          <a:prstGeom prst="rect">
            <a:avLst/>
          </a:prstGeom>
          <a:solidFill>
            <a:schemeClr val="bg1"/>
          </a:solidFill>
          <a:ln w="19050">
            <a:solidFill>
              <a:schemeClr val="accent2">
                <a:lumMod val="60000"/>
                <a:lumOff val="40000"/>
              </a:schemeClr>
            </a:solidFill>
            <a:miter lim="800000"/>
            <a:headEnd/>
            <a:tailEnd/>
          </a:ln>
        </p:spPr>
        <p:txBody>
          <a:bodyPr lIns="12700" tIns="12700" rIns="12700" bIns="12700"/>
          <a:lstStyle/>
          <a:p>
            <a:pPr algn="ctr" fontAlgn="auto">
              <a:spcBef>
                <a:spcPts val="0"/>
              </a:spcBef>
              <a:spcAft>
                <a:spcPts val="0"/>
              </a:spcAft>
              <a:defRPr/>
            </a:pPr>
            <a:r>
              <a:rPr lang="it-IT" dirty="0">
                <a:solidFill>
                  <a:schemeClr val="bg1">
                    <a:lumMod val="50000"/>
                  </a:schemeClr>
                </a:solidFill>
                <a:latin typeface="+mn-lt"/>
                <a:cs typeface="+mn-cs"/>
              </a:rPr>
              <a:t>Mi sento cambiato, non rifarei le scelte del passato</a:t>
            </a:r>
          </a:p>
        </p:txBody>
      </p:sp>
      <p:sp>
        <p:nvSpPr>
          <p:cNvPr id="10265" name="Text Box 41"/>
          <p:cNvSpPr txBox="1">
            <a:spLocks noChangeArrowheads="1"/>
          </p:cNvSpPr>
          <p:nvPr/>
        </p:nvSpPr>
        <p:spPr bwMode="auto">
          <a:xfrm>
            <a:off x="3235325" y="6224588"/>
            <a:ext cx="593725" cy="446087"/>
          </a:xfrm>
          <a:prstGeom prst="rect">
            <a:avLst/>
          </a:prstGeom>
          <a:noFill/>
          <a:ln>
            <a:noFill/>
          </a:ln>
          <a:effectLst/>
          <a:extLst>
            <a:ext uri="{909E8E84-426E-40dd-AFC4-6F175D3DCCD1}"/>
            <a:ext uri="{91240B29-F687-4f45-9708-019B960494DF}"/>
            <a:ext uri="{AF507438-7753-43e0-B8FC-AC1667EBCBE1}"/>
          </a:extLst>
        </p:spPr>
        <p:txBody>
          <a:bodyPr wrap="none">
            <a:spAutoFit/>
          </a:bodyPr>
          <a:lstStyle>
            <a:lvl1pPr>
              <a:defRPr sz="3200">
                <a:solidFill>
                  <a:schemeClr val="tx1"/>
                </a:solidFill>
                <a:latin typeface="Arial" charset="0"/>
                <a:ea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fontAlgn="auto">
              <a:spcBef>
                <a:spcPts val="0"/>
              </a:spcBef>
              <a:spcAft>
                <a:spcPts val="0"/>
              </a:spcAft>
              <a:defRPr/>
            </a:pPr>
            <a:r>
              <a:rPr lang="it-IT" sz="2300" b="1" dirty="0">
                <a:solidFill>
                  <a:schemeClr val="bg1">
                    <a:lumMod val="50000"/>
                  </a:schemeClr>
                </a:solidFill>
                <a:cs typeface="+mn-cs"/>
              </a:rPr>
              <a:t>PC</a:t>
            </a:r>
            <a:endParaRPr lang="it-IT" sz="2300" b="1" dirty="0">
              <a:solidFill>
                <a:srgbClr val="FF0000"/>
              </a:solidFill>
              <a:cs typeface="+mn-cs"/>
            </a:endParaRPr>
          </a:p>
        </p:txBody>
      </p:sp>
      <p:sp>
        <p:nvSpPr>
          <p:cNvPr id="29721" name="AutoShape 45"/>
          <p:cNvSpPr>
            <a:spLocks noChangeArrowheads="1"/>
          </p:cNvSpPr>
          <p:nvPr/>
        </p:nvSpPr>
        <p:spPr bwMode="auto">
          <a:xfrm rot="3171392">
            <a:off x="6542882" y="1618456"/>
            <a:ext cx="215900" cy="1223963"/>
          </a:xfrm>
          <a:prstGeom prst="upArrow">
            <a:avLst>
              <a:gd name="adj1" fmla="val 69065"/>
              <a:gd name="adj2" fmla="val 166924"/>
            </a:avLst>
          </a:prstGeom>
          <a:solidFill>
            <a:srgbClr val="009EFF"/>
          </a:solidFill>
          <a:ln w="9525">
            <a:solidFill>
              <a:srgbClr val="4F81BD"/>
            </a:solidFill>
            <a:miter lim="800000"/>
            <a:headEnd/>
            <a:tailEnd/>
          </a:ln>
        </p:spPr>
        <p:txBody>
          <a:bodyPr wrap="none" anchor="ctr"/>
          <a:lstStyle/>
          <a:p>
            <a:endParaRPr lang="it-IT" sz="2000"/>
          </a:p>
        </p:txBody>
      </p:sp>
      <p:sp>
        <p:nvSpPr>
          <p:cNvPr id="29722" name="AutoShape 47"/>
          <p:cNvSpPr>
            <a:spLocks noChangeArrowheads="1"/>
          </p:cNvSpPr>
          <p:nvPr/>
        </p:nvSpPr>
        <p:spPr bwMode="auto">
          <a:xfrm rot="3171392">
            <a:off x="3650457" y="5169693"/>
            <a:ext cx="215900" cy="1223963"/>
          </a:xfrm>
          <a:prstGeom prst="upArrow">
            <a:avLst>
              <a:gd name="adj1" fmla="val 69065"/>
              <a:gd name="adj2" fmla="val 166924"/>
            </a:avLst>
          </a:prstGeom>
          <a:solidFill>
            <a:srgbClr val="009EFF"/>
          </a:solidFill>
          <a:ln w="9525">
            <a:solidFill>
              <a:srgbClr val="7F7F7F"/>
            </a:solidFill>
            <a:miter lim="800000"/>
            <a:headEnd/>
            <a:tailEnd/>
          </a:ln>
        </p:spPr>
        <p:txBody>
          <a:bodyPr rot="10800000" vert="eaVert" wrap="none" anchor="ctr"/>
          <a:lstStyle/>
          <a:p>
            <a:pPr algn="ctr"/>
            <a:endParaRPr lang="it-IT" sz="2000">
              <a:solidFill>
                <a:srgbClr val="990033"/>
              </a:solidFill>
            </a:endParaRPr>
          </a:p>
        </p:txBody>
      </p:sp>
      <p:pic>
        <p:nvPicPr>
          <p:cNvPr id="29" name="Immagine 8"/>
          <p:cNvPicPr>
            <a:picLocks noChangeAspect="1"/>
          </p:cNvPicPr>
          <p:nvPr/>
        </p:nvPicPr>
        <p:blipFill>
          <a:blip r:embed="rId3">
            <a:duotone>
              <a:schemeClr val="accent4">
                <a:shade val="45000"/>
                <a:satMod val="135000"/>
              </a:schemeClr>
              <a:prstClr val="white"/>
            </a:duotone>
            <a:extLst>
              <a:ext uri="{28A0092B-C50C-407E-A947-70E740481C1C}"/>
            </a:extLst>
          </a:blip>
          <a:srcRect/>
          <a:stretch>
            <a:fillRect/>
          </a:stretch>
        </p:blipFill>
        <p:spPr bwMode="auto">
          <a:xfrm>
            <a:off x="428626" y="195263"/>
            <a:ext cx="2057400" cy="560388"/>
          </a:xfrm>
          <a:prstGeom prst="rect">
            <a:avLst/>
          </a:prstGeom>
          <a:noFill/>
          <a:ln>
            <a:noFill/>
          </a:ln>
          <a:extLst>
            <a:ext uri="{909E8E84-426E-40dd-AFC4-6F175D3DCCD1}"/>
            <a:ext uri="{91240B29-F687-4f45-9708-019B960494DF}"/>
          </a:extLst>
        </p:spPr>
      </p:pic>
      <p:sp>
        <p:nvSpPr>
          <p:cNvPr id="29724" name="Rettangolo 2"/>
          <p:cNvSpPr>
            <a:spLocks noChangeArrowheads="1"/>
          </p:cNvSpPr>
          <p:nvPr/>
        </p:nvSpPr>
        <p:spPr bwMode="auto">
          <a:xfrm>
            <a:off x="822325" y="200025"/>
            <a:ext cx="1235075" cy="461963"/>
          </a:xfrm>
          <a:prstGeom prst="rect">
            <a:avLst/>
          </a:prstGeom>
          <a:noFill/>
          <a:ln w="9525">
            <a:noFill/>
            <a:miter lim="800000"/>
            <a:headEnd/>
            <a:tailEnd/>
          </a:ln>
        </p:spPr>
        <p:txBody>
          <a:bodyPr wrap="none">
            <a:spAutoFit/>
          </a:bodyPr>
          <a:lstStyle/>
          <a:p>
            <a:pPr algn="ctr">
              <a:lnSpc>
                <a:spcPct val="140000"/>
              </a:lnSpc>
            </a:pPr>
            <a:r>
              <a:rPr lang="it-IT" b="1">
                <a:solidFill>
                  <a:srgbClr val="FFFFFF"/>
                </a:solidFill>
                <a:latin typeface="Calibri" pitchFamily="34" charset="0"/>
              </a:rPr>
              <a:t>Counseling</a:t>
            </a:r>
          </a:p>
        </p:txBody>
      </p:sp>
      <p:sp>
        <p:nvSpPr>
          <p:cNvPr id="10266" name="Rectangle 16"/>
          <p:cNvSpPr>
            <a:spLocks noChangeArrowheads="1"/>
          </p:cNvSpPr>
          <p:nvPr/>
        </p:nvSpPr>
        <p:spPr bwMode="auto">
          <a:xfrm>
            <a:off x="211138" y="1860550"/>
            <a:ext cx="3013075" cy="112553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12700" tIns="12700" rIns="12700" bIns="12700"/>
          <a:lstStyle/>
          <a:p>
            <a:pPr algn="ctr" fontAlgn="auto">
              <a:spcBef>
                <a:spcPts val="0"/>
              </a:spcBef>
              <a:spcAft>
                <a:spcPts val="0"/>
              </a:spcAft>
              <a:defRPr/>
            </a:pPr>
            <a:r>
              <a:rPr lang="it-IT" dirty="0">
                <a:solidFill>
                  <a:schemeClr val="bg1">
                    <a:lumMod val="50000"/>
                  </a:schemeClr>
                </a:solidFill>
              </a:rPr>
              <a:t>Sono pronto a fare qualcosa o qualcosa in più.</a:t>
            </a:r>
          </a:p>
          <a:p>
            <a:pPr algn="ctr" fontAlgn="auto">
              <a:spcBef>
                <a:spcPts val="0"/>
              </a:spcBef>
              <a:spcAft>
                <a:spcPts val="0"/>
              </a:spcAft>
              <a:defRPr/>
            </a:pPr>
            <a:r>
              <a:rPr lang="it-IT" dirty="0">
                <a:solidFill>
                  <a:schemeClr val="bg1">
                    <a:lumMod val="50000"/>
                  </a:schemeClr>
                </a:solidFill>
              </a:rPr>
              <a:t>Ho già in mente cosa fare.</a:t>
            </a:r>
          </a:p>
          <a:p>
            <a:pPr algn="ctr" fontAlgn="auto">
              <a:spcBef>
                <a:spcPts val="0"/>
              </a:spcBef>
              <a:spcAft>
                <a:spcPts val="0"/>
              </a:spcAft>
              <a:defRPr/>
            </a:pPr>
            <a:r>
              <a:rPr lang="it-IT" dirty="0">
                <a:solidFill>
                  <a:schemeClr val="bg1">
                    <a:lumMod val="50000"/>
                  </a:schemeClr>
                </a:solidFill>
              </a:rPr>
              <a:t>Voglio provarci. </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262</TotalTime>
  <Words>1754</Words>
  <Application>Microsoft Macintosh PowerPoint</Application>
  <PresentationFormat>Presentazione su schermo (4:3)</PresentationFormat>
  <Paragraphs>283</Paragraphs>
  <Slides>22</Slides>
  <Notes>14</Notes>
  <HiddenSlides>0</HiddenSlides>
  <MMClips>0</MMClips>
  <ScaleCrop>false</ScaleCrop>
  <HeadingPairs>
    <vt:vector size="6" baseType="variant">
      <vt:variant>
        <vt:lpstr>Caratteri utilizzati</vt:lpstr>
      </vt:variant>
      <vt:variant>
        <vt:i4>9</vt:i4>
      </vt:variant>
      <vt:variant>
        <vt:lpstr>Modello struttura</vt:lpstr>
      </vt:variant>
      <vt:variant>
        <vt:i4>1</vt:i4>
      </vt:variant>
      <vt:variant>
        <vt:lpstr>Titoli diapositive</vt:lpstr>
      </vt:variant>
      <vt:variant>
        <vt:i4>22</vt:i4>
      </vt:variant>
    </vt:vector>
  </HeadingPairs>
  <TitlesOfParts>
    <vt:vector size="32" baseType="lpstr">
      <vt:lpstr>Arial</vt:lpstr>
      <vt:lpstr>Calibri</vt:lpstr>
      <vt:lpstr>Times New Roman</vt:lpstr>
      <vt:lpstr>ＭＳ Ｐゴシック</vt:lpstr>
      <vt:lpstr>Wingdings</vt:lpstr>
      <vt:lpstr>Garamond</vt:lpstr>
      <vt:lpstr>Univers</vt:lpstr>
      <vt:lpstr>Cambria</vt:lpstr>
      <vt:lpstr>Tahoma</vt:lpstr>
      <vt:lpstr>Tema di Office</vt:lpstr>
      <vt:lpstr>1. LA FIGURA DEL CAREGIVER</vt:lpstr>
      <vt:lpstr>Diapositiva 2</vt:lpstr>
      <vt:lpstr>Diapositiva 3</vt:lpstr>
      <vt:lpstr>Diapositiva 4</vt:lpstr>
      <vt:lpstr>Diapositiva 5</vt:lpstr>
      <vt:lpstr>Diapositiva 6</vt:lpstr>
      <vt:lpstr>Diapositiva 7</vt:lpstr>
      <vt:lpstr>Diapositiva 8</vt:lpstr>
      <vt:lpstr>Stadi del cambiamento </vt:lpstr>
      <vt:lpstr>Stadi di cambiamento e obiettivi del caregiver</vt:lpstr>
      <vt:lpstr>Diapositiva 11</vt:lpstr>
      <vt:lpstr>Diapositiva 12</vt:lpstr>
      <vt:lpstr>Diapositiva 13</vt:lpstr>
      <vt:lpstr>Diapositiva 14</vt:lpstr>
      <vt:lpstr>Stili comunicativi  nella relazione di sostegno</vt:lpstr>
      <vt:lpstr>Diapositiva 16</vt:lpstr>
      <vt:lpstr>         Fare domande aperte</vt:lpstr>
      <vt:lpstr>Diapositiva 18</vt:lpstr>
      <vt:lpstr>Diapositiva 19</vt:lpstr>
      <vt:lpstr>Diapositiva 20</vt:lpstr>
      <vt:lpstr>Evitare dispute e discussioni</vt:lpstr>
      <vt:lpstr>Diapositiva 22</vt:lpstr>
    </vt:vector>
  </TitlesOfParts>
  <Company>Pomilio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Pomilio Pomilio</dc:creator>
  <cp:lastModifiedBy>user</cp:lastModifiedBy>
  <cp:revision>50</cp:revision>
  <dcterms:created xsi:type="dcterms:W3CDTF">2016-05-17T15:24:35Z</dcterms:created>
  <dcterms:modified xsi:type="dcterms:W3CDTF">2016-06-01T08:43:11Z</dcterms:modified>
</cp:coreProperties>
</file>