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314" r:id="rId3"/>
    <p:sldId id="315" r:id="rId4"/>
    <p:sldId id="281" r:id="rId5"/>
    <p:sldId id="280" r:id="rId6"/>
    <p:sldId id="279" r:id="rId7"/>
    <p:sldId id="278" r:id="rId8"/>
    <p:sldId id="275" r:id="rId9"/>
    <p:sldId id="296" r:id="rId10"/>
    <p:sldId id="283" r:id="rId11"/>
    <p:sldId id="284" r:id="rId12"/>
    <p:sldId id="288" r:id="rId13"/>
    <p:sldId id="303" r:id="rId14"/>
    <p:sldId id="287" r:id="rId15"/>
    <p:sldId id="286" r:id="rId16"/>
    <p:sldId id="309" r:id="rId17"/>
    <p:sldId id="285" r:id="rId18"/>
    <p:sldId id="289" r:id="rId19"/>
    <p:sldId id="313" r:id="rId20"/>
    <p:sldId id="293" r:id="rId21"/>
    <p:sldId id="317" r:id="rId22"/>
    <p:sldId id="316" r:id="rId23"/>
    <p:sldId id="290" r:id="rId24"/>
    <p:sldId id="291" r:id="rId25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D"/>
    <a:srgbClr val="FFB40E"/>
    <a:srgbClr val="FF6F0E"/>
    <a:srgbClr val="B4FF15"/>
    <a:srgbClr val="FFDC1C"/>
    <a:srgbClr val="FF0934"/>
    <a:srgbClr val="FF8B28"/>
    <a:srgbClr val="FF9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672" autoAdjust="0"/>
  </p:normalViewPr>
  <p:slideViewPr>
    <p:cSldViewPr snapToGrid="0" snapToObjects="1">
      <p:cViewPr>
        <p:scale>
          <a:sx n="85" d="100"/>
          <a:sy n="85" d="100"/>
        </p:scale>
        <p:origin x="-632" y="-192"/>
      </p:cViewPr>
      <p:guideLst>
        <p:guide orient="horz" pos="635"/>
        <p:guide pos="3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913A44F-DB5C-41FA-A755-11DCBAD8A9B3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F999CD9-5599-470B-98F0-28A8F2A3DA58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4447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93B07-101C-4D94-AC4E-74A45B1E4E15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6EA83-FDDF-43BD-B88D-3D15294BE3D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DE313-35A1-4231-B05E-8AC7264A2FEE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F9F5-C334-4DEE-A48D-0BD4222B488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DA579-AC4B-4B26-8D08-008473012FB0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94CFF-5F93-4D49-9492-C299195DABF4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2640E-698E-46C4-BD74-69E382AAC374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B5B0A-530A-483A-BCFA-2C59B816465C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8500B-AFF5-470A-88A7-DF80A0D86B44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C66DE-C3D4-4480-98C4-D2642AC0E240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F7200-3BFA-4BCD-951E-57411F7377D7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C2528-2F13-471A-BB73-9FAB1C75AFDD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4D2E2-34DA-4D5D-A3C1-D5367BA01E42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9E29C-D92B-452D-A6DD-573F7B9AF2FC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98FCA-3A12-4FC6-B99A-1C91A17FE100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AE8B8-C9D1-444C-8608-D43B45FE304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490EA-6E04-4A67-A8E1-F8A105D23D20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71D43-8A9C-4C67-AB68-0688FF02D77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8FD1-242B-45B3-9A8B-84C5FC38F6BD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F99E8-6BD8-4792-86EF-123919D95A5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CA129-682F-4ADB-974F-05B470ACDD3A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0A2C4-A2B1-45A3-91D3-D22DE8C365D8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858AD4-4C77-4785-A27C-00ACEF447ABC}" type="datetimeFigureOut">
              <a:rPr lang="it-IT"/>
              <a:pPr>
                <a:defRPr/>
              </a:pPr>
              <a:t>01/06/16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D5C1A4-9C47-4763-81FA-C4238B3CFF02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3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3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regione.veneto.it/web/sanita/argento-attivo" TargetMode="External"/><Relationship Id="rId3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698500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cap="all" dirty="0" smtClean="0">
                <a:solidFill>
                  <a:schemeClr val="bg1"/>
                </a:solidFill>
                <a:cs typeface="Arial"/>
              </a:rPr>
              <a:t>IL PROGETTO CCM 2015</a:t>
            </a:r>
            <a:br>
              <a:rPr lang="it-IT" cap="all" dirty="0" smtClean="0">
                <a:solidFill>
                  <a:schemeClr val="bg1"/>
                </a:solidFill>
                <a:cs typeface="Arial"/>
              </a:rPr>
            </a:br>
            <a:r>
              <a:rPr lang="it-IT" cap="all" dirty="0" smtClean="0">
                <a:solidFill>
                  <a:schemeClr val="bg1"/>
                </a:solidFill>
                <a:cs typeface="Arial"/>
              </a:rPr>
              <a:t>“argento attivo”</a:t>
            </a:r>
            <a:endParaRPr lang="it-IT" cap="all" dirty="0">
              <a:solidFill>
                <a:schemeClr val="bg1"/>
              </a:solidFill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9"/>
          <p:cNvSpPr>
            <a:spLocks noChangeArrowheads="1"/>
          </p:cNvSpPr>
          <p:nvPr/>
        </p:nvSpPr>
        <p:spPr bwMode="auto">
          <a:xfrm>
            <a:off x="428625" y="1092200"/>
            <a:ext cx="82216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1 corso di formazione </a:t>
            </a:r>
            <a:r>
              <a:rPr lang="it-IT" sz="2200">
                <a:solidFill>
                  <a:srgbClr val="7F7F7F"/>
                </a:solidFill>
              </a:rPr>
              <a:t>per referenti regionali e operatori sociosanitari per ogni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20-25 partecipanti </a:t>
            </a:r>
            <a:r>
              <a:rPr lang="it-IT" sz="2200">
                <a:solidFill>
                  <a:srgbClr val="7F7F7F"/>
                </a:solidFill>
              </a:rPr>
              <a:t>per ogni corso attivato per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il 70% di gradimento del corso e 70% di risposte esatte</a:t>
            </a:r>
            <a:r>
              <a:rPr lang="it-IT" sz="2200">
                <a:solidFill>
                  <a:srgbClr val="7F7F7F"/>
                </a:solidFill>
              </a:rPr>
              <a:t> per ogni corso attivato.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200 kit didattici per ogni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1 incontro.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20 accessi al blog</a:t>
            </a:r>
            <a:r>
              <a:rPr lang="it-IT" sz="2200">
                <a:solidFill>
                  <a:srgbClr val="7F7F7F"/>
                </a:solidFill>
              </a:rPr>
              <a:t> al mese per la durata del progetto.</a:t>
            </a:r>
          </a:p>
        </p:txBody>
      </p:sp>
      <p:sp>
        <p:nvSpPr>
          <p:cNvPr id="23554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Standard di risultato 1</a:t>
            </a:r>
          </a:p>
        </p:txBody>
      </p:sp>
      <p:pic>
        <p:nvPicPr>
          <p:cNvPr id="11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3556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4578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4497388" y="241300"/>
            <a:ext cx="39481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Obiettivo specifico 2  </a:t>
            </a:r>
          </a:p>
        </p:txBody>
      </p:sp>
      <p:sp>
        <p:nvSpPr>
          <p:cNvPr id="24580" name="Rectangle 8"/>
          <p:cNvSpPr>
            <a:spLocks noChangeArrowheads="1"/>
          </p:cNvSpPr>
          <p:nvPr/>
        </p:nvSpPr>
        <p:spPr bwMode="auto">
          <a:xfrm>
            <a:off x="428625" y="1065213"/>
            <a:ext cx="8251825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 eaLnBrk="0" hangingPunct="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7F7F7F"/>
                </a:solidFill>
              </a:rPr>
              <a:t>Promuovere la partecipazione degli anziani attivi attraverso un percorso di cittadinanza attiva</a:t>
            </a:r>
            <a:r>
              <a:rPr lang="it-IT" sz="2000">
                <a:solidFill>
                  <a:srgbClr val="7F7F7F"/>
                </a:solidFill>
              </a:rPr>
              <a:t> per avviare iniziative di promozione della salute e della socialità con e per i propri coetanei e promuovere lo scambio di informazioni e di messaggi di prevenzione.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2000">
              <a:solidFill>
                <a:srgbClr val="7F7F7F"/>
              </a:solidFill>
            </a:endParaRP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1</a:t>
            </a:r>
            <a:r>
              <a:rPr lang="it-IT" sz="2000" b="1">
                <a:solidFill>
                  <a:srgbClr val="7F7F7F"/>
                </a:solidFill>
              </a:rPr>
              <a:t>: </a:t>
            </a:r>
            <a:r>
              <a:rPr lang="it-IT" sz="2000">
                <a:solidFill>
                  <a:srgbClr val="7F7F7F"/>
                </a:solidFill>
              </a:rPr>
              <a:t>reclutamento di anziani attivi disponibili a partecipare a un percorso di cittadinanza attiva;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2</a:t>
            </a:r>
            <a:r>
              <a:rPr lang="it-IT" sz="2000" b="1">
                <a:solidFill>
                  <a:srgbClr val="7F7F7F"/>
                </a:solidFill>
              </a:rPr>
              <a:t>: </a:t>
            </a:r>
            <a:r>
              <a:rPr lang="it-IT" sz="2000">
                <a:solidFill>
                  <a:srgbClr val="7F7F7F"/>
                </a:solidFill>
              </a:rPr>
              <a:t>realizzazione dei percorsi di cittadinanza attiva rivolti agli anziani attivi;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3</a:t>
            </a:r>
            <a:r>
              <a:rPr lang="it-IT" sz="2000" b="1">
                <a:solidFill>
                  <a:srgbClr val="7F7F7F"/>
                </a:solidFill>
              </a:rPr>
              <a:t>: </a:t>
            </a:r>
            <a:r>
              <a:rPr lang="it-IT" sz="2000">
                <a:solidFill>
                  <a:srgbClr val="7F7F7F"/>
                </a:solidFill>
              </a:rPr>
              <a:t>organizzazione e avvio di iniziative di promozione della salute e della socialità e di prevenzione di malattie croniche non trasmissibili o loro complicanze.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ChangeArrowheads="1"/>
          </p:cNvSpPr>
          <p:nvPr/>
        </p:nvSpPr>
        <p:spPr bwMode="auto">
          <a:xfrm>
            <a:off x="2286000" y="1582738"/>
            <a:ext cx="4572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buFontTx/>
              <a:buAutoNum type="arabicPeriod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>
              <a:ea typeface="MS PGothic" pitchFamily="34" charset="-128"/>
            </a:endParaRPr>
          </a:p>
        </p:txBody>
      </p:sp>
      <p:sp>
        <p:nvSpPr>
          <p:cNvPr id="25602" name="Rectangle 8"/>
          <p:cNvSpPr>
            <a:spLocks noChangeArrowheads="1"/>
          </p:cNvSpPr>
          <p:nvPr/>
        </p:nvSpPr>
        <p:spPr bwMode="auto">
          <a:xfrm>
            <a:off x="433388" y="1100138"/>
            <a:ext cx="8305800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anziani attivi reclutati </a:t>
            </a:r>
            <a:r>
              <a:rPr lang="it-IT" sz="2200">
                <a:solidFill>
                  <a:srgbClr val="7F7F7F"/>
                </a:solidFill>
              </a:rPr>
              <a:t>in ogni area di intervento per Regione partecipante e disponibili a svolgere il ruolo di promotore di salute nel quartiere/vicinato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percorsi di cittadinanza attiva </a:t>
            </a:r>
            <a:r>
              <a:rPr lang="it-IT" sz="2200">
                <a:solidFill>
                  <a:srgbClr val="7F7F7F"/>
                </a:solidFill>
              </a:rPr>
              <a:t>attivati in ogni area di intervento per Regione 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Livello di gradimento </a:t>
            </a:r>
            <a:r>
              <a:rPr lang="it-IT" sz="2200">
                <a:solidFill>
                  <a:srgbClr val="7F7F7F"/>
                </a:solidFill>
              </a:rPr>
              <a:t>per il percorso da parte degli anziani partecipanti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iniziative di promozione della salute e della socialità </a:t>
            </a:r>
            <a:r>
              <a:rPr lang="it-IT" sz="2200">
                <a:solidFill>
                  <a:srgbClr val="7F7F7F"/>
                </a:solidFill>
              </a:rPr>
              <a:t>e di prevenzione di malattie croniche non trasmissibili o loro complicanze, realizzate in ogni area di intervento </a:t>
            </a:r>
          </a:p>
        </p:txBody>
      </p:sp>
      <p:pic>
        <p:nvPicPr>
          <p:cNvPr id="7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5604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497388" y="241300"/>
            <a:ext cx="43116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Indicatori di risultato 2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625" y="1114425"/>
            <a:ext cx="8410575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250 anziani attivi </a:t>
            </a:r>
            <a:r>
              <a:rPr lang="it-IT" sz="2200">
                <a:solidFill>
                  <a:srgbClr val="7F7F7F"/>
                </a:solidFill>
              </a:rPr>
              <a:t>sul territorio nazionale coinvolto 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3 percorsi di cittadinanza attiva di almeno 8 incontri attivati </a:t>
            </a:r>
            <a:r>
              <a:rPr lang="it-IT" sz="2200">
                <a:solidFill>
                  <a:srgbClr val="7F7F7F"/>
                </a:solidFill>
              </a:rPr>
              <a:t>in ogni area di intervento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il </a:t>
            </a:r>
            <a:r>
              <a:rPr lang="it-IT" sz="2200" b="1">
                <a:solidFill>
                  <a:srgbClr val="7F7F7F"/>
                </a:solidFill>
              </a:rPr>
              <a:t>70% dei partecipanti al percorso di cittadinanza attiva </a:t>
            </a:r>
            <a:r>
              <a:rPr lang="it-IT" sz="2200">
                <a:solidFill>
                  <a:srgbClr val="7F7F7F"/>
                </a:solidFill>
              </a:rPr>
              <a:t>che dichiarano un livello medio-alto di gradimento e soddisfazione per la formazione e l’accompagnamento ricevuto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8 iniziative di promozione della salute </a:t>
            </a:r>
            <a:r>
              <a:rPr lang="it-IT" sz="2200">
                <a:solidFill>
                  <a:srgbClr val="7F7F7F"/>
                </a:solidFill>
              </a:rPr>
              <a:t>ideate e gestite dagli anziani attivi in collaborazione con gli operatori sanitari in ogni area di intervento </a:t>
            </a:r>
          </a:p>
        </p:txBody>
      </p:sp>
      <p:pic>
        <p:nvPicPr>
          <p:cNvPr id="8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6627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4497388" y="241300"/>
            <a:ext cx="424656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Standard di risultato 2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9"/>
          <p:cNvSpPr>
            <a:spLocks noChangeArrowheads="1"/>
          </p:cNvSpPr>
          <p:nvPr/>
        </p:nvSpPr>
        <p:spPr bwMode="auto">
          <a:xfrm>
            <a:off x="477838" y="1068388"/>
            <a:ext cx="8335962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7F7F7F"/>
                </a:solidFill>
              </a:rPr>
              <a:t>Aumentare le conoscenze e le competenze del </a:t>
            </a:r>
            <a:r>
              <a:rPr lang="it-IT" sz="2000" b="1" i="1">
                <a:solidFill>
                  <a:srgbClr val="7F7F7F"/>
                </a:solidFill>
              </a:rPr>
              <a:t>caregiver</a:t>
            </a:r>
            <a:r>
              <a:rPr lang="it-IT" sz="2000" b="1">
                <a:solidFill>
                  <a:srgbClr val="7F7F7F"/>
                </a:solidFill>
              </a:rPr>
              <a:t> </a:t>
            </a:r>
            <a:r>
              <a:rPr lang="it-IT" sz="2000">
                <a:solidFill>
                  <a:srgbClr val="7F7F7F"/>
                </a:solidFill>
              </a:rPr>
              <a:t>(familiare, badante, volontario, ecc.) </a:t>
            </a:r>
            <a:r>
              <a:rPr lang="it-IT" sz="2000" b="1">
                <a:solidFill>
                  <a:srgbClr val="7F7F7F"/>
                </a:solidFill>
              </a:rPr>
              <a:t>attraverso un percorso di formazione</a:t>
            </a:r>
            <a:r>
              <a:rPr lang="it-IT" sz="2000">
                <a:solidFill>
                  <a:srgbClr val="7F7F7F"/>
                </a:solidFill>
              </a:rPr>
              <a:t> volto a migliorare la qualità dell’assistenza all’anziano e promuovere un uso più consapevole e responsabile dei servizi sanitari.</a:t>
            </a:r>
          </a:p>
          <a:p>
            <a:pPr algn="just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2000">
              <a:solidFill>
                <a:srgbClr val="7F7F7F"/>
              </a:solidFill>
            </a:endParaRP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1</a:t>
            </a:r>
            <a:r>
              <a:rPr lang="it-IT" sz="2000" b="1">
                <a:solidFill>
                  <a:srgbClr val="7F7F7F"/>
                </a:solidFill>
              </a:rPr>
              <a:t>: </a:t>
            </a:r>
            <a:r>
              <a:rPr lang="it-IT" sz="2000">
                <a:solidFill>
                  <a:srgbClr val="7F7F7F"/>
                </a:solidFill>
              </a:rPr>
              <a:t>organizzazione e realizzazione di percorsi di formazione, sensibilizzazione ed </a:t>
            </a:r>
            <a:r>
              <a:rPr lang="it-IT" sz="2000" i="1">
                <a:solidFill>
                  <a:srgbClr val="7F7F7F"/>
                </a:solidFill>
              </a:rPr>
              <a:t>empowerment</a:t>
            </a:r>
            <a:r>
              <a:rPr lang="it-IT" sz="2000">
                <a:solidFill>
                  <a:srgbClr val="7F7F7F"/>
                </a:solidFill>
              </a:rPr>
              <a:t> rivolti ai </a:t>
            </a:r>
            <a:r>
              <a:rPr lang="it-IT" sz="2000" i="1">
                <a:solidFill>
                  <a:srgbClr val="7F7F7F"/>
                </a:solidFill>
              </a:rPr>
              <a:t>caregiver</a:t>
            </a:r>
            <a:r>
              <a:rPr lang="it-IT" sz="2000">
                <a:solidFill>
                  <a:srgbClr val="7F7F7F"/>
                </a:solidFill>
              </a:rPr>
              <a:t> in ogni area di intervento per Regione partecipante.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2:</a:t>
            </a:r>
            <a:r>
              <a:rPr lang="it-IT" sz="2000" b="1">
                <a:solidFill>
                  <a:srgbClr val="7F7F7F"/>
                </a:solidFill>
              </a:rPr>
              <a:t> </a:t>
            </a:r>
            <a:r>
              <a:rPr lang="it-IT" sz="2000">
                <a:solidFill>
                  <a:srgbClr val="7F7F7F"/>
                </a:solidFill>
              </a:rPr>
              <a:t>interventi dei </a:t>
            </a:r>
            <a:r>
              <a:rPr lang="it-IT" sz="2000" i="1">
                <a:solidFill>
                  <a:srgbClr val="7F7F7F"/>
                </a:solidFill>
              </a:rPr>
              <a:t>caregiver</a:t>
            </a:r>
            <a:r>
              <a:rPr lang="it-IT" sz="2000">
                <a:solidFill>
                  <a:srgbClr val="7F7F7F"/>
                </a:solidFill>
              </a:rPr>
              <a:t> per una migliore assistenza dell’anziano e adeguato ricorso ai servizi sanitari.</a:t>
            </a:r>
          </a:p>
        </p:txBody>
      </p:sp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7651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4497388" y="241300"/>
            <a:ext cx="3948112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Obiettivo specifico 3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ChangeArrowheads="1"/>
          </p:cNvSpPr>
          <p:nvPr/>
        </p:nvSpPr>
        <p:spPr bwMode="auto">
          <a:xfrm>
            <a:off x="463550" y="1068388"/>
            <a:ext cx="821690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percorsi di formazione </a:t>
            </a:r>
            <a:r>
              <a:rPr lang="it-IT" sz="2200">
                <a:solidFill>
                  <a:srgbClr val="7F7F7F"/>
                </a:solidFill>
              </a:rPr>
              <a:t>rivolti ai caregiver per ogni Regione partecipante.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caregiver partecipanti </a:t>
            </a:r>
            <a:r>
              <a:rPr lang="it-IT" sz="2200">
                <a:solidFill>
                  <a:srgbClr val="7F7F7F"/>
                </a:solidFill>
              </a:rPr>
              <a:t>ai percorsi di formazione per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Livello di gradimento per il percorso </a:t>
            </a:r>
            <a:r>
              <a:rPr lang="it-IT" sz="2200">
                <a:solidFill>
                  <a:srgbClr val="7F7F7F"/>
                </a:solidFill>
              </a:rPr>
              <a:t>di formazione.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Capacità del caregiver di svolgere la propria funzione</a:t>
            </a:r>
            <a:r>
              <a:rPr lang="it-IT" sz="2200">
                <a:solidFill>
                  <a:srgbClr val="7F7F7F"/>
                </a:solidFill>
              </a:rPr>
              <a:t> e di affrontare le problematicità quotidiane, le situazioni di emergenza connesse all’assistenza all’anziano e ricorrere ai servizi sanitari (ad esempio, MMG, servizio medicina di iniziativa, ecc.) in modo appropriato</a:t>
            </a:r>
          </a:p>
        </p:txBody>
      </p:sp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8675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4497388" y="241300"/>
            <a:ext cx="43116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Indicatori di risultato 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89000" y="4138613"/>
            <a:ext cx="7372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buFontTx/>
              <a:buAutoNum type="arabicPeriod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1400">
              <a:ea typeface="MS PGothic" pitchFamily="34" charset="-128"/>
            </a:endParaRPr>
          </a:p>
        </p:txBody>
      </p:sp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463550" y="1090613"/>
            <a:ext cx="82169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>
                <a:solidFill>
                  <a:srgbClr val="7F7F7F"/>
                </a:solidFill>
              </a:rPr>
              <a:t>Almeno </a:t>
            </a:r>
            <a:r>
              <a:rPr lang="it-IT" sz="2000" b="1">
                <a:solidFill>
                  <a:srgbClr val="7F7F7F"/>
                </a:solidFill>
              </a:rPr>
              <a:t>2 percorsi di formazione rivolto ai </a:t>
            </a:r>
            <a:r>
              <a:rPr lang="it-IT" sz="2000" b="1" i="1">
                <a:solidFill>
                  <a:srgbClr val="7F7F7F"/>
                </a:solidFill>
              </a:rPr>
              <a:t>caregiver</a:t>
            </a:r>
            <a:r>
              <a:rPr lang="it-IT" sz="2000" b="1">
                <a:solidFill>
                  <a:srgbClr val="7F7F7F"/>
                </a:solidFill>
              </a:rPr>
              <a:t> </a:t>
            </a:r>
            <a:r>
              <a:rPr lang="it-IT" sz="2000">
                <a:solidFill>
                  <a:srgbClr val="7F7F7F"/>
                </a:solidFill>
              </a:rPr>
              <a:t>per ogni Regione partecipante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>
                <a:solidFill>
                  <a:srgbClr val="7F7F7F"/>
                </a:solidFill>
              </a:rPr>
              <a:t>Almeno </a:t>
            </a:r>
            <a:r>
              <a:rPr lang="it-IT" sz="2000" b="1">
                <a:solidFill>
                  <a:srgbClr val="7F7F7F"/>
                </a:solidFill>
              </a:rPr>
              <a:t>20 </a:t>
            </a:r>
            <a:r>
              <a:rPr lang="it-IT" sz="2000" b="1" i="1">
                <a:solidFill>
                  <a:srgbClr val="7F7F7F"/>
                </a:solidFill>
              </a:rPr>
              <a:t>caregiver </a:t>
            </a:r>
            <a:r>
              <a:rPr lang="it-IT" sz="2000" b="1">
                <a:solidFill>
                  <a:srgbClr val="7F7F7F"/>
                </a:solidFill>
              </a:rPr>
              <a:t>partecipanti a ogni percorso di formazione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>
                <a:solidFill>
                  <a:srgbClr val="7F7F7F"/>
                </a:solidFill>
              </a:rPr>
              <a:t>Almeno il </a:t>
            </a:r>
            <a:r>
              <a:rPr lang="it-IT" sz="2000" b="1">
                <a:solidFill>
                  <a:srgbClr val="7F7F7F"/>
                </a:solidFill>
              </a:rPr>
              <a:t>70% dei partecipanti con livello medio-alto </a:t>
            </a:r>
            <a:r>
              <a:rPr lang="it-IT" sz="2000">
                <a:solidFill>
                  <a:srgbClr val="7F7F7F"/>
                </a:solidFill>
              </a:rPr>
              <a:t>di gradimento per la percorso di formazione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>
                <a:solidFill>
                  <a:srgbClr val="7F7F7F"/>
                </a:solidFill>
              </a:rPr>
              <a:t>Aumento nella percezione di autoefficacia nello svolgimento della propria funzione e nella capacità di gestire le situazioni problematiche quotidiane e di emergenza connesse all’assistenza all’anziano in almeno il </a:t>
            </a:r>
            <a:r>
              <a:rPr lang="it-IT" sz="2000" b="1">
                <a:solidFill>
                  <a:srgbClr val="7F7F7F"/>
                </a:solidFill>
              </a:rPr>
              <a:t>60% dei </a:t>
            </a:r>
            <a:r>
              <a:rPr lang="it-IT" sz="2000" b="1" i="1">
                <a:solidFill>
                  <a:srgbClr val="7F7F7F"/>
                </a:solidFill>
              </a:rPr>
              <a:t>caregiver</a:t>
            </a:r>
            <a:r>
              <a:rPr lang="it-IT" sz="2000" b="1">
                <a:solidFill>
                  <a:srgbClr val="7F7F7F"/>
                </a:solidFill>
              </a:rPr>
              <a:t> partecipanti </a:t>
            </a:r>
            <a:r>
              <a:rPr lang="it-IT" sz="2000">
                <a:solidFill>
                  <a:srgbClr val="7F7F7F"/>
                </a:solidFill>
              </a:rPr>
              <a:t>ai percorsi di formazione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7F7F7F"/>
                </a:solidFill>
              </a:rPr>
              <a:t>Uso più appropriato dei servizi sanitari </a:t>
            </a:r>
            <a:r>
              <a:rPr lang="it-IT" sz="2000">
                <a:solidFill>
                  <a:srgbClr val="7F7F7F"/>
                </a:solidFill>
              </a:rPr>
              <a:t>da parte di almeno il </a:t>
            </a:r>
            <a:r>
              <a:rPr lang="it-IT" sz="2000" b="1">
                <a:solidFill>
                  <a:srgbClr val="7F7F7F"/>
                </a:solidFill>
              </a:rPr>
              <a:t>40% dei </a:t>
            </a:r>
            <a:r>
              <a:rPr lang="it-IT" sz="2000" b="1" i="1">
                <a:solidFill>
                  <a:srgbClr val="7F7F7F"/>
                </a:solidFill>
              </a:rPr>
              <a:t>caregiver</a:t>
            </a:r>
            <a:r>
              <a:rPr lang="it-IT" sz="2000" b="1">
                <a:solidFill>
                  <a:srgbClr val="7F7F7F"/>
                </a:solidFill>
              </a:rPr>
              <a:t> </a:t>
            </a:r>
            <a:r>
              <a:rPr lang="it-IT" sz="2000">
                <a:solidFill>
                  <a:srgbClr val="7F7F7F"/>
                </a:solidFill>
              </a:rPr>
              <a:t>partecipanti ai percorsi di formazione </a:t>
            </a:r>
          </a:p>
        </p:txBody>
      </p:sp>
      <p:pic>
        <p:nvPicPr>
          <p:cNvPr id="7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9700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562475" y="241300"/>
            <a:ext cx="42465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Standard di risultato 3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ChangeArrowheads="1"/>
          </p:cNvSpPr>
          <p:nvPr/>
        </p:nvSpPr>
        <p:spPr bwMode="auto">
          <a:xfrm>
            <a:off x="889000" y="2041525"/>
            <a:ext cx="73961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1400">
              <a:solidFill>
                <a:srgbClr val="7F7F7F"/>
              </a:solidFill>
            </a:endParaRPr>
          </a:p>
        </p:txBody>
      </p:sp>
      <p:sp>
        <p:nvSpPr>
          <p:cNvPr id="30722" name="Rectangle 9"/>
          <p:cNvSpPr>
            <a:spLocks noChangeArrowheads="1"/>
          </p:cNvSpPr>
          <p:nvPr/>
        </p:nvSpPr>
        <p:spPr bwMode="auto">
          <a:xfrm>
            <a:off x="428625" y="1068388"/>
            <a:ext cx="8380413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7F7F7F"/>
                </a:solidFill>
              </a:rPr>
              <a:t>Contrastare l’isolamento e la marginalità sociale</a:t>
            </a:r>
            <a:r>
              <a:rPr lang="it-IT" sz="2000">
                <a:solidFill>
                  <a:srgbClr val="7F7F7F"/>
                </a:solidFill>
              </a:rPr>
              <a:t> degli anziani attraverso la creazione di legami di aiuto e solidarietà tra anziani attivi e anziani in condizione di fragilità, residenti nella stessa area, e il coinvolgimento di diversi attori istituzionali, realtà del terzo settore e altre realtà informali e significative del territorio.</a:t>
            </a:r>
          </a:p>
          <a:p>
            <a:pPr algn="just" defTabSz="914400" eaLnBrk="0" hangingPunct="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2000">
              <a:solidFill>
                <a:srgbClr val="7F7F7F"/>
              </a:solidFill>
            </a:endParaRP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1:</a:t>
            </a:r>
            <a:r>
              <a:rPr lang="it-IT" sz="2000">
                <a:solidFill>
                  <a:srgbClr val="7F7F7F"/>
                </a:solidFill>
              </a:rPr>
              <a:t> sviluppo di rete di prossimità autogestita da anziani attivi a favore di anziani fragili residenti nella stessa area territoriale.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2</a:t>
            </a:r>
            <a:r>
              <a:rPr lang="it-IT" sz="2000">
                <a:solidFill>
                  <a:srgbClr val="7F7F7F"/>
                </a:solidFill>
              </a:rPr>
              <a:t>: coinvolgimento nella rete degli attori istituzionali e informali del territorio.</a:t>
            </a:r>
          </a:p>
        </p:txBody>
      </p:sp>
      <p:pic>
        <p:nvPicPr>
          <p:cNvPr id="7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0724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860925" y="241300"/>
            <a:ext cx="39481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Obiettivo specifico 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9"/>
          <p:cNvSpPr>
            <a:spLocks noChangeArrowheads="1"/>
          </p:cNvSpPr>
          <p:nvPr/>
        </p:nvSpPr>
        <p:spPr bwMode="auto">
          <a:xfrm>
            <a:off x="428625" y="1087438"/>
            <a:ext cx="8404225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anziani in condizione di fragilità </a:t>
            </a:r>
            <a:r>
              <a:rPr lang="it-IT" sz="2200">
                <a:solidFill>
                  <a:srgbClr val="7F7F7F"/>
                </a:solidFill>
              </a:rPr>
              <a:t>(ad esempio, anziani che vivono da soli o in condizione di parziale autosufficienza) coinvolti nelle iniziative proposte.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anziani in buone condizioni di salute attivati </a:t>
            </a:r>
            <a:r>
              <a:rPr lang="it-IT" sz="2200">
                <a:solidFill>
                  <a:srgbClr val="7F7F7F"/>
                </a:solidFill>
              </a:rPr>
              <a:t>e coinvolti a cascata da parte degli anziani attivi nella promozione e gestione delle iniziative proposte.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reti di prossimità attivate </a:t>
            </a:r>
            <a:r>
              <a:rPr lang="it-IT" sz="2200">
                <a:solidFill>
                  <a:srgbClr val="7F7F7F"/>
                </a:solidFill>
              </a:rPr>
              <a:t>in ogni area di intervento. 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membri delle reti di prossimità attivate </a:t>
            </a:r>
            <a:r>
              <a:rPr lang="it-IT" sz="2200">
                <a:solidFill>
                  <a:srgbClr val="7F7F7F"/>
                </a:solidFill>
              </a:rPr>
              <a:t>in ogni area di intervento.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Livello di vitalità e attività delle reti </a:t>
            </a:r>
            <a:r>
              <a:rPr lang="it-IT" sz="2200">
                <a:solidFill>
                  <a:srgbClr val="7F7F7F"/>
                </a:solidFill>
              </a:rPr>
              <a:t>di prossimità in ogni area di intervento.</a:t>
            </a:r>
          </a:p>
        </p:txBody>
      </p:sp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1747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4497388" y="241300"/>
            <a:ext cx="43116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Indicatori di risultato 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ChangeArrowheads="1"/>
          </p:cNvSpPr>
          <p:nvPr/>
        </p:nvSpPr>
        <p:spPr bwMode="auto">
          <a:xfrm>
            <a:off x="568325" y="933450"/>
            <a:ext cx="82327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 dirty="0">
                <a:solidFill>
                  <a:srgbClr val="7F7F7F"/>
                </a:solidFill>
              </a:rPr>
              <a:t>Almeno 50 anziani </a:t>
            </a:r>
            <a:r>
              <a:rPr lang="it-IT" sz="2000" dirty="0">
                <a:solidFill>
                  <a:srgbClr val="7F7F7F"/>
                </a:solidFill>
              </a:rPr>
              <a:t>in condizione di fragilità partecipanti a ogni iniziativa realizzata in ogni area.</a:t>
            </a:r>
          </a:p>
          <a:p>
            <a:pPr marL="342900" indent="-342900" algn="just" defTabSz="914400" eaLnBrk="0" hangingPunct="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 dirty="0">
                <a:solidFill>
                  <a:srgbClr val="7F7F7F"/>
                </a:solidFill>
              </a:rPr>
              <a:t>Almeno 80 anziani in buone condizioni </a:t>
            </a:r>
            <a:r>
              <a:rPr lang="it-IT" sz="2000" dirty="0">
                <a:solidFill>
                  <a:srgbClr val="7F7F7F"/>
                </a:solidFill>
              </a:rPr>
              <a:t>di salute attivati e coinvolti a cascata da parte degli anziani attivi nella promozione e gestione delle iniziative proposte in ogni area di intervento.</a:t>
            </a:r>
          </a:p>
          <a:p>
            <a:pPr marL="342900" indent="-342900" algn="just" defTabSz="914400" eaLnBrk="0" hangingPunct="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 dirty="0">
                <a:solidFill>
                  <a:srgbClr val="7F7F7F"/>
                </a:solidFill>
              </a:rPr>
              <a:t>Almeno 1 rete di prossimità attivata </a:t>
            </a:r>
            <a:r>
              <a:rPr lang="it-IT" sz="2000" dirty="0">
                <a:solidFill>
                  <a:srgbClr val="7F7F7F"/>
                </a:solidFill>
              </a:rPr>
              <a:t>in ogni area di intervento.</a:t>
            </a:r>
          </a:p>
          <a:p>
            <a:pPr marL="342900" indent="-342900" algn="just" defTabSz="914400" eaLnBrk="0" hangingPunct="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 dirty="0">
                <a:solidFill>
                  <a:srgbClr val="7F7F7F"/>
                </a:solidFill>
              </a:rPr>
              <a:t>Almeno 10 soggetti aderenti a ogni rete di prossimità </a:t>
            </a:r>
            <a:r>
              <a:rPr lang="it-IT" sz="2000" dirty="0">
                <a:solidFill>
                  <a:srgbClr val="7F7F7F"/>
                </a:solidFill>
              </a:rPr>
              <a:t>(ad esempio, servizi sociali, servizi sanitari ASL, MMG, comune, ecc.), per ogni realtà del terzo settore presente nell’area di intervento (ad esempio, associazioni, cooperative, fondazioni, comitati di cittadini, ecc.) e per ogni realtà significativa presente sul territorio (ad esempio, parrocchie, sindacati pensionati, centri ricreativi, ecc.), attivata per area di intervento.</a:t>
            </a:r>
          </a:p>
          <a:p>
            <a:pPr marL="342900" indent="-342900" algn="just" defTabSz="914400" eaLnBrk="0" hangingPunct="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 dirty="0">
                <a:solidFill>
                  <a:srgbClr val="7F7F7F"/>
                </a:solidFill>
              </a:rPr>
              <a:t>Almeno 1 iniziativa  che coinvolge il 50% degli attori </a:t>
            </a:r>
            <a:r>
              <a:rPr lang="it-IT" sz="2000" dirty="0">
                <a:solidFill>
                  <a:srgbClr val="7F7F7F"/>
                </a:solidFill>
              </a:rPr>
              <a:t>di territorio coinvolti in ogni area.</a:t>
            </a:r>
          </a:p>
        </p:txBody>
      </p:sp>
      <p:pic>
        <p:nvPicPr>
          <p:cNvPr id="7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2771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4562475" y="241300"/>
            <a:ext cx="42465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Standard di risultato 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arrotondato 10"/>
          <p:cNvSpPr/>
          <p:nvPr/>
        </p:nvSpPr>
        <p:spPr>
          <a:xfrm>
            <a:off x="828675" y="1103313"/>
            <a:ext cx="7967663" cy="1676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chemeClr val="accent5">
                  <a:lumMod val="50000"/>
                </a:schemeClr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Coordinamento Nazionale e implementazione attività Regione Piemonte</a:t>
            </a: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1112838" y="1319213"/>
            <a:ext cx="4800600" cy="787400"/>
          </a:xfrm>
          <a:prstGeom prst="roundRect">
            <a:avLst/>
          </a:prstGeom>
          <a:solidFill>
            <a:srgbClr val="009EDD"/>
          </a:solidFill>
          <a:ln>
            <a:solidFill>
              <a:srgbClr val="009E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/>
              <a:t>ASL CN2 </a:t>
            </a:r>
            <a:r>
              <a:rPr lang="it-IT" dirty="0" err="1"/>
              <a:t>Dip</a:t>
            </a:r>
            <a:r>
              <a:rPr lang="it-IT" dirty="0"/>
              <a:t>. di Prevenzione – SSD Epidemiologia</a:t>
            </a:r>
          </a:p>
        </p:txBody>
      </p:sp>
      <p:sp>
        <p:nvSpPr>
          <p:cNvPr id="4" name="Freccia destra 3"/>
          <p:cNvSpPr/>
          <p:nvPr/>
        </p:nvSpPr>
        <p:spPr>
          <a:xfrm>
            <a:off x="5913438" y="1331913"/>
            <a:ext cx="266700" cy="889000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6180138" y="1331913"/>
            <a:ext cx="2282825" cy="762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Laura Marinaro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828675" y="2944813"/>
            <a:ext cx="7967663" cy="1676400"/>
          </a:xfrm>
          <a:prstGeom prst="roundRect">
            <a:avLst/>
          </a:prstGeom>
          <a:solidFill>
            <a:srgbClr val="3760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Progettazione e implementazione attività sul territorio ASL, coordinamento e formazioni nazionali </a:t>
            </a: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</p:txBody>
      </p:sp>
      <p:sp>
        <p:nvSpPr>
          <p:cNvPr id="15" name="Rettangolo arrotondato 14"/>
          <p:cNvSpPr/>
          <p:nvPr/>
        </p:nvSpPr>
        <p:spPr>
          <a:xfrm>
            <a:off x="1112838" y="3160713"/>
            <a:ext cx="4800600" cy="787400"/>
          </a:xfrm>
          <a:prstGeom prst="roundRect">
            <a:avLst/>
          </a:prstGeom>
          <a:solidFill>
            <a:srgbClr val="009EDD"/>
          </a:solidFill>
          <a:ln>
            <a:solidFill>
              <a:srgbClr val="009E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4038600" algn="l"/>
              </a:tabLst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ASL TO1 – </a:t>
            </a:r>
            <a:r>
              <a:rPr lang="it-IT" dirty="0" err="1">
                <a:solidFill>
                  <a:srgbClr val="FFFFFF"/>
                </a:solidFill>
                <a:ea typeface="MS PGothic" charset="0"/>
                <a:cs typeface="Arial"/>
              </a:rPr>
              <a:t>Dip</a:t>
            </a: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 integrato della Prevenzione </a:t>
            </a:r>
          </a:p>
          <a:p>
            <a:pPr algn="ctr">
              <a:tabLst>
                <a:tab pos="4038600" algn="l"/>
              </a:tabLst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SSD Epidemiologia ed Educazione sanitaria</a:t>
            </a:r>
          </a:p>
        </p:txBody>
      </p:sp>
      <p:sp>
        <p:nvSpPr>
          <p:cNvPr id="16" name="Freccia destra 15"/>
          <p:cNvSpPr/>
          <p:nvPr/>
        </p:nvSpPr>
        <p:spPr>
          <a:xfrm>
            <a:off x="5913438" y="3173413"/>
            <a:ext cx="266700" cy="889000"/>
          </a:xfrm>
          <a:prstGeom prst="rightArrow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7" name="Rettangolo arrotondato 16"/>
          <p:cNvSpPr/>
          <p:nvPr/>
        </p:nvSpPr>
        <p:spPr>
          <a:xfrm>
            <a:off x="6180138" y="3173413"/>
            <a:ext cx="2282825" cy="762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Rosa D’Ambrosio</a:t>
            </a:r>
          </a:p>
        </p:txBody>
      </p:sp>
      <p:sp>
        <p:nvSpPr>
          <p:cNvPr id="18" name="Rettangolo arrotondato 17"/>
          <p:cNvSpPr/>
          <p:nvPr/>
        </p:nvSpPr>
        <p:spPr>
          <a:xfrm>
            <a:off x="828675" y="4773613"/>
            <a:ext cx="7967663" cy="1676400"/>
          </a:xfrm>
          <a:prstGeom prst="roundRect">
            <a:avLst/>
          </a:prstGeom>
          <a:solidFill>
            <a:srgbClr val="3760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 charset="0"/>
              </a:rPr>
              <a:t>Progettazione e implementazione attività sul territorio di competenza</a:t>
            </a:r>
            <a:endParaRPr lang="it-IT" dirty="0">
              <a:solidFill>
                <a:srgbClr val="FFFFFF"/>
              </a:solidFill>
              <a:ea typeface="MS PGothic" charset="0"/>
              <a:cs typeface="Times New Roman" charset="0"/>
            </a:endParaRPr>
          </a:p>
        </p:txBody>
      </p:sp>
      <p:sp>
        <p:nvSpPr>
          <p:cNvPr id="19" name="Rettangolo arrotondato 18"/>
          <p:cNvSpPr/>
          <p:nvPr/>
        </p:nvSpPr>
        <p:spPr>
          <a:xfrm>
            <a:off x="1112838" y="4989513"/>
            <a:ext cx="4800600" cy="787400"/>
          </a:xfrm>
          <a:prstGeom prst="roundRect">
            <a:avLst/>
          </a:prstGeom>
          <a:solidFill>
            <a:srgbClr val="009ED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 charset="0"/>
              </a:rPr>
              <a:t>ASL Alessandria -  Distretto di Casale M. - Coordinamento Aziendale Promozione della Salute</a:t>
            </a:r>
          </a:p>
        </p:txBody>
      </p:sp>
      <p:sp>
        <p:nvSpPr>
          <p:cNvPr id="20" name="Freccia destra 19"/>
          <p:cNvSpPr/>
          <p:nvPr/>
        </p:nvSpPr>
        <p:spPr>
          <a:xfrm>
            <a:off x="5913438" y="5002213"/>
            <a:ext cx="266700" cy="889000"/>
          </a:xfrm>
          <a:prstGeom prst="rightArrow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" name="Rettangolo arrotondato 20"/>
          <p:cNvSpPr/>
          <p:nvPr/>
        </p:nvSpPr>
        <p:spPr>
          <a:xfrm>
            <a:off x="6180138" y="5002213"/>
            <a:ext cx="2282825" cy="762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Mauro </a:t>
            </a:r>
            <a:r>
              <a:rPr lang="it-IT" b="1" dirty="0" err="1">
                <a:solidFill>
                  <a:srgbClr val="009EDD"/>
                </a:solidFill>
              </a:rPr>
              <a:t>Brusa</a:t>
            </a:r>
            <a:endParaRPr lang="it-IT" b="1" dirty="0">
              <a:solidFill>
                <a:srgbClr val="009EDD"/>
              </a:solidFill>
            </a:endParaRPr>
          </a:p>
        </p:txBody>
      </p:sp>
      <p:sp>
        <p:nvSpPr>
          <p:cNvPr id="15373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Unità operative coinvolte </a:t>
            </a:r>
          </a:p>
        </p:txBody>
      </p:sp>
      <p:pic>
        <p:nvPicPr>
          <p:cNvPr id="23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5375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15376" name="CasellaDiTesto 8"/>
          <p:cNvSpPr txBox="1">
            <a:spLocks noChangeArrowheads="1"/>
          </p:cNvSpPr>
          <p:nvPr/>
        </p:nvSpPr>
        <p:spPr bwMode="auto">
          <a:xfrm rot="-5400000">
            <a:off x="-202406" y="17565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1</a:t>
            </a:r>
          </a:p>
        </p:txBody>
      </p:sp>
      <p:sp>
        <p:nvSpPr>
          <p:cNvPr id="15377" name="CasellaDiTesto 24"/>
          <p:cNvSpPr txBox="1">
            <a:spLocks noChangeArrowheads="1"/>
          </p:cNvSpPr>
          <p:nvPr/>
        </p:nvSpPr>
        <p:spPr bwMode="auto">
          <a:xfrm rot="-5400000">
            <a:off x="-224631" y="35980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2</a:t>
            </a:r>
          </a:p>
        </p:txBody>
      </p:sp>
      <p:sp>
        <p:nvSpPr>
          <p:cNvPr id="15378" name="CasellaDiTesto 25"/>
          <p:cNvSpPr txBox="1">
            <a:spLocks noChangeArrowheads="1"/>
          </p:cNvSpPr>
          <p:nvPr/>
        </p:nvSpPr>
        <p:spPr bwMode="auto">
          <a:xfrm rot="-5400000">
            <a:off x="-202406" y="54268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3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3795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4933950" y="241300"/>
            <a:ext cx="38750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Il KIT Argento Attivo</a:t>
            </a:r>
          </a:p>
        </p:txBody>
      </p:sp>
      <p:pic>
        <p:nvPicPr>
          <p:cNvPr id="3" name="Immagine 2" descr="volum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1" y="1389530"/>
            <a:ext cx="4392139" cy="4616824"/>
          </a:xfrm>
          <a:prstGeom prst="rect">
            <a:avLst/>
          </a:prstGeom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038537" y="1395115"/>
            <a:ext cx="38990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 defTabSz="914400">
              <a:spcAft>
                <a:spcPts val="600"/>
              </a:spcAft>
              <a:buFont typeface="Arial" charset="0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400" b="1" dirty="0" smtClean="0">
                <a:solidFill>
                  <a:srgbClr val="7F7F7F"/>
                </a:solidFill>
              </a:rPr>
              <a:t>Il manuale didattico</a:t>
            </a:r>
            <a:endParaRPr lang="it-IT" sz="2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3795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4933950" y="241300"/>
            <a:ext cx="38750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Il KIT Argento Attivo</a:t>
            </a:r>
          </a:p>
        </p:txBody>
      </p:sp>
      <p:pic>
        <p:nvPicPr>
          <p:cNvPr id="5" name="Immagine 4" descr="ARGENTO ATTIVO BLO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176" y="1199776"/>
            <a:ext cx="7047098" cy="4149165"/>
          </a:xfrm>
          <a:prstGeom prst="rect">
            <a:avLst/>
          </a:prstGeom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25176" y="5757938"/>
            <a:ext cx="3708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914400">
              <a:spcAft>
                <a:spcPts val="600"/>
              </a:spcAft>
              <a:buFont typeface="Arial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400" b="1" dirty="0" smtClean="0">
                <a:solidFill>
                  <a:srgbClr val="7F7F7F"/>
                </a:solidFill>
              </a:rPr>
              <a:t>Il blog</a:t>
            </a:r>
            <a:endParaRPr lang="it-IT" sz="2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55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3795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4933950" y="241300"/>
            <a:ext cx="38750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Il KIT Argento Attivo</a:t>
            </a:r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3"/>
          <a:srcRect l="31042" t="23340" r="34869" b="27995"/>
          <a:stretch>
            <a:fillRect/>
          </a:stretch>
        </p:blipFill>
        <p:spPr bwMode="auto">
          <a:xfrm>
            <a:off x="3724556" y="5183089"/>
            <a:ext cx="1649040" cy="1429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magine 1" descr="renderVADEMECUM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13" y="1142534"/>
            <a:ext cx="4116296" cy="3145582"/>
          </a:xfrm>
          <a:prstGeom prst="rect">
            <a:avLst/>
          </a:prstGeom>
        </p:spPr>
      </p:pic>
      <p:pic>
        <p:nvPicPr>
          <p:cNvPr id="7" name="Immagine 6" descr="cartellin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1142534"/>
            <a:ext cx="3566371" cy="3145582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69913" y="4426085"/>
            <a:ext cx="3708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914400">
              <a:spcAft>
                <a:spcPts val="600"/>
              </a:spcAft>
              <a:buFont typeface="Arial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400" b="1" dirty="0" smtClean="0">
                <a:solidFill>
                  <a:srgbClr val="7F7F7F"/>
                </a:solidFill>
              </a:rPr>
              <a:t>pieghevole</a:t>
            </a:r>
            <a:endParaRPr lang="it-IT" sz="2400" dirty="0">
              <a:solidFill>
                <a:srgbClr val="7F7F7F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040500" y="4426085"/>
            <a:ext cx="37087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914400">
              <a:spcAft>
                <a:spcPts val="600"/>
              </a:spcAft>
              <a:buFont typeface="Arial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400" b="1" dirty="0" smtClean="0">
                <a:solidFill>
                  <a:srgbClr val="7F7F7F"/>
                </a:solidFill>
              </a:rPr>
              <a:t>cartellina</a:t>
            </a:r>
            <a:endParaRPr lang="it-IT" sz="2400" dirty="0">
              <a:solidFill>
                <a:srgbClr val="7F7F7F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02785" y="5624367"/>
            <a:ext cx="26543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914400">
              <a:spcAft>
                <a:spcPts val="600"/>
              </a:spcAft>
              <a:buFont typeface="Arial"/>
              <a:buChar char="•"/>
              <a:tabLst>
                <a:tab pos="92075" algn="l"/>
                <a:tab pos="11112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400" b="1" dirty="0">
                <a:solidFill>
                  <a:srgbClr val="7F7F7F"/>
                </a:solidFill>
              </a:rPr>
              <a:t>c</a:t>
            </a:r>
            <a:r>
              <a:rPr lang="it-IT" sz="2400" b="1" smtClean="0">
                <a:solidFill>
                  <a:srgbClr val="7F7F7F"/>
                </a:solidFill>
              </a:rPr>
              <a:t>hiave </a:t>
            </a:r>
            <a:r>
              <a:rPr lang="it-IT" sz="2400" b="1" dirty="0" smtClean="0">
                <a:solidFill>
                  <a:srgbClr val="7F7F7F"/>
                </a:solidFill>
              </a:rPr>
              <a:t>USB</a:t>
            </a:r>
            <a:endParaRPr lang="it-IT" sz="2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022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2"/>
          <p:cNvGraphicFramePr>
            <a:graphicFrameLocks noGrp="1"/>
          </p:cNvGraphicFramePr>
          <p:nvPr/>
        </p:nvGraphicFramePr>
        <p:xfrm>
          <a:off x="232442" y="1310574"/>
          <a:ext cx="8595293" cy="51554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00325"/>
                <a:gridCol w="700325"/>
                <a:gridCol w="250712"/>
                <a:gridCol w="250712"/>
                <a:gridCol w="250712"/>
                <a:gridCol w="250712"/>
                <a:gridCol w="250712"/>
                <a:gridCol w="250712"/>
                <a:gridCol w="250712"/>
                <a:gridCol w="250712"/>
                <a:gridCol w="324254"/>
                <a:gridCol w="324254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25927"/>
                <a:gridCol w="303388"/>
              </a:tblGrid>
              <a:tr h="5120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Mese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2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3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4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5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6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7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8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9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10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12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13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14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15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16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17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18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19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20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21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22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23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24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/>
                </a:tc>
              </a:tr>
              <a:tr h="267307"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 dirty="0">
                          <a:effectLst/>
                        </a:rPr>
                        <a:t>Obiettivo specifico 1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vert="vert2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30114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2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3079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3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30114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4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479345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 dirty="0">
                          <a:effectLst/>
                        </a:rPr>
                        <a:t>Obiettivo </a:t>
                      </a:r>
                      <a:endParaRPr lang="it-IT" sz="1000" dirty="0">
                        <a:effectLst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 dirty="0">
                          <a:effectLst/>
                        </a:rPr>
                        <a:t>specifico 2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vert="vert2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30790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2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41731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3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512001"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 dirty="0">
                          <a:effectLst/>
                        </a:rPr>
                        <a:t>Obiettivo specifico 3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vert="vert2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64627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2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475963"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>
                          <a:effectLst/>
                        </a:rPr>
                        <a:t>Obiettivo </a:t>
                      </a:r>
                      <a:endParaRPr lang="it-IT" sz="800" smtClean="0">
                        <a:effectLst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800" smtClean="0">
                          <a:effectLst/>
                        </a:rPr>
                        <a:t>specifico </a:t>
                      </a:r>
                      <a:r>
                        <a:rPr lang="it-IT" sz="800" dirty="0">
                          <a:effectLst/>
                        </a:rPr>
                        <a:t>4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vert="vert2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1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  <a:tr h="627098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Att. 2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x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x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>
                          <a:effectLst/>
                        </a:rPr>
                        <a:t> </a:t>
                      </a:r>
                      <a:endParaRPr lang="it-IT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1440" algn="l"/>
                          <a:tab pos="548640" algn="l"/>
                          <a:tab pos="1005840" algn="l"/>
                          <a:tab pos="1463040" algn="l"/>
                          <a:tab pos="1920240" algn="l"/>
                          <a:tab pos="2377440" algn="l"/>
                          <a:tab pos="2834640" algn="l"/>
                          <a:tab pos="3291840" algn="l"/>
                          <a:tab pos="3749040" algn="l"/>
                          <a:tab pos="4206240" algn="l"/>
                        </a:tabLst>
                      </a:pPr>
                      <a:r>
                        <a:rPr lang="it-IT" sz="9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264" marR="65264" marT="0" marB="0" anchor="ctr"/>
                </a:tc>
              </a:tr>
            </a:tbl>
          </a:graphicData>
        </a:graphic>
      </p:graphicFrame>
      <p:pic>
        <p:nvPicPr>
          <p:cNvPr id="6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4819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5375275" y="241300"/>
            <a:ext cx="343376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defTabSz="914400"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3000" b="1">
                <a:solidFill>
                  <a:srgbClr val="009FDA"/>
                </a:solidFill>
                <a:ea typeface="MS PGothic" pitchFamily="34" charset="-128"/>
              </a:rPr>
              <a:t>Cronoprogramma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1661360" y="2263330"/>
            <a:ext cx="5958640" cy="175712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3065463" y="2884488"/>
            <a:ext cx="39306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3000">
                <a:solidFill>
                  <a:schemeClr val="bg1"/>
                </a:solidFill>
              </a:rPr>
              <a:t>Buon lavoro a tutti!</a:t>
            </a:r>
            <a:endParaRPr lang="it-IT" sz="3000"/>
          </a:p>
        </p:txBody>
      </p:sp>
      <p:pic>
        <p:nvPicPr>
          <p:cNvPr id="7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35844" name="Rettangolo 2"/>
          <p:cNvSpPr>
            <a:spLocks noChangeArrowheads="1"/>
          </p:cNvSpPr>
          <p:nvPr/>
        </p:nvSpPr>
        <p:spPr bwMode="auto">
          <a:xfrm>
            <a:off x="706438" y="1746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arrotondato 10"/>
          <p:cNvSpPr/>
          <p:nvPr/>
        </p:nvSpPr>
        <p:spPr>
          <a:xfrm>
            <a:off x="828675" y="1103313"/>
            <a:ext cx="7967663" cy="16764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 charset="0"/>
            </a:endParaRPr>
          </a:p>
          <a:p>
            <a:pPr algn="ctr"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 charset="0"/>
            </a:endParaRPr>
          </a:p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 charset="0"/>
              </a:rPr>
              <a:t>Progettazione e implementazione attività sul territorio di competenza</a:t>
            </a:r>
            <a:endParaRPr lang="it-IT" dirty="0">
              <a:solidFill>
                <a:srgbClr val="FFFFFF"/>
              </a:solidFill>
              <a:ea typeface="MS PGothic" charset="0"/>
              <a:cs typeface="Times New Roman" charset="0"/>
            </a:endParaRPr>
          </a:p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Times New Roman" charset="0"/>
              </a:rPr>
              <a:t>(Ancona)</a:t>
            </a:r>
          </a:p>
        </p:txBody>
      </p:sp>
      <p:sp>
        <p:nvSpPr>
          <p:cNvPr id="3" name="Rettangolo arrotondato 2"/>
          <p:cNvSpPr/>
          <p:nvPr/>
        </p:nvSpPr>
        <p:spPr>
          <a:xfrm>
            <a:off x="1112838" y="1319213"/>
            <a:ext cx="4800600" cy="787400"/>
          </a:xfrm>
          <a:prstGeom prst="roundRect">
            <a:avLst/>
          </a:prstGeom>
          <a:solidFill>
            <a:srgbClr val="009EDD"/>
          </a:solidFill>
          <a:ln>
            <a:solidFill>
              <a:srgbClr val="009E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 charset="0"/>
              </a:rPr>
              <a:t>ASUR Marche – Area Vasta 2 Dipartimento di Prevenzione – Ufficio Promozione della Salute Ancona</a:t>
            </a:r>
            <a:endParaRPr lang="it-IT" dirty="0">
              <a:solidFill>
                <a:srgbClr val="FFFFFF"/>
              </a:solidFill>
              <a:ea typeface="MS PGothic" charset="0"/>
              <a:cs typeface="Times New Roman" charset="0"/>
            </a:endParaRPr>
          </a:p>
        </p:txBody>
      </p:sp>
      <p:sp>
        <p:nvSpPr>
          <p:cNvPr id="4" name="Freccia destra 3"/>
          <p:cNvSpPr/>
          <p:nvPr/>
        </p:nvSpPr>
        <p:spPr>
          <a:xfrm>
            <a:off x="5913438" y="1331913"/>
            <a:ext cx="266700" cy="889000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6180138" y="1331913"/>
            <a:ext cx="2282825" cy="762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Stefano Berti</a:t>
            </a:r>
          </a:p>
        </p:txBody>
      </p:sp>
      <p:sp>
        <p:nvSpPr>
          <p:cNvPr id="14" name="Rettangolo arrotondato 13"/>
          <p:cNvSpPr/>
          <p:nvPr/>
        </p:nvSpPr>
        <p:spPr>
          <a:xfrm>
            <a:off x="828675" y="2944813"/>
            <a:ext cx="7967663" cy="1828800"/>
          </a:xfrm>
          <a:prstGeom prst="roundRect">
            <a:avLst/>
          </a:prstGeom>
          <a:solidFill>
            <a:srgbClr val="3760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/>
              </a:rPr>
              <a:t>Progettazione e implementazione attività sul territorio di competenza </a:t>
            </a: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  <a:defRPr/>
            </a:pPr>
            <a:endParaRPr lang="it-IT" dirty="0">
              <a:solidFill>
                <a:srgbClr val="FFFFFF"/>
              </a:solidFill>
              <a:ea typeface="MS PGothic" charset="0"/>
              <a:cs typeface="Arial"/>
            </a:endParaRPr>
          </a:p>
        </p:txBody>
      </p:sp>
      <p:sp>
        <p:nvSpPr>
          <p:cNvPr id="15" name="Rettangolo arrotondato 14"/>
          <p:cNvSpPr/>
          <p:nvPr/>
        </p:nvSpPr>
        <p:spPr>
          <a:xfrm>
            <a:off x="1112838" y="3160713"/>
            <a:ext cx="4800600" cy="787400"/>
          </a:xfrm>
          <a:prstGeom prst="roundRect">
            <a:avLst/>
          </a:prstGeom>
          <a:solidFill>
            <a:srgbClr val="009EDD"/>
          </a:solidFill>
          <a:ln>
            <a:solidFill>
              <a:srgbClr val="009ED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>
                <a:solidFill>
                  <a:srgbClr val="FFFFFF"/>
                </a:solidFill>
                <a:ea typeface="MS PGothic" charset="0"/>
                <a:cs typeface="Arial" charset="0"/>
              </a:rPr>
              <a:t>ASP Palermo UOEPSA - Unità Operativa Educazione e Promozione della Salute Aziendale </a:t>
            </a:r>
            <a:endParaRPr lang="it-IT" dirty="0">
              <a:solidFill>
                <a:srgbClr val="FFFFFF"/>
              </a:solidFill>
              <a:ea typeface="MS PGothic" charset="0"/>
              <a:cs typeface="Times New Roman" charset="0"/>
            </a:endParaRPr>
          </a:p>
        </p:txBody>
      </p:sp>
      <p:sp>
        <p:nvSpPr>
          <p:cNvPr id="16" name="Freccia destra 15"/>
          <p:cNvSpPr/>
          <p:nvPr/>
        </p:nvSpPr>
        <p:spPr>
          <a:xfrm>
            <a:off x="5913438" y="3173413"/>
            <a:ext cx="266700" cy="889000"/>
          </a:xfrm>
          <a:prstGeom prst="rightArrow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7" name="Rettangolo arrotondato 16"/>
          <p:cNvSpPr/>
          <p:nvPr/>
        </p:nvSpPr>
        <p:spPr>
          <a:xfrm>
            <a:off x="6180138" y="2944813"/>
            <a:ext cx="2443162" cy="11176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Angelo Miraglia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Benedetta Gabriella Gargano</a:t>
            </a:r>
          </a:p>
        </p:txBody>
      </p:sp>
      <p:sp>
        <p:nvSpPr>
          <p:cNvPr id="18" name="Rettangolo arrotondato 17"/>
          <p:cNvSpPr/>
          <p:nvPr/>
        </p:nvSpPr>
        <p:spPr>
          <a:xfrm>
            <a:off x="828675" y="4938713"/>
            <a:ext cx="7967663" cy="1804987"/>
          </a:xfrm>
          <a:prstGeom prst="roundRect">
            <a:avLst/>
          </a:prstGeom>
          <a:solidFill>
            <a:srgbClr val="37609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endParaRPr lang="it-IT">
              <a:solidFill>
                <a:srgbClr val="FFFFFF"/>
              </a:solidFill>
              <a:ea typeface="MS PGothic" pitchFamily="34" charset="-128"/>
              <a:cs typeface="Arial" charset="0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endParaRPr lang="it-IT">
              <a:solidFill>
                <a:srgbClr val="FFFFFF"/>
              </a:solidFill>
              <a:ea typeface="MS PGothic" pitchFamily="34" charset="-128"/>
              <a:cs typeface="Arial" charset="0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endParaRPr lang="it-IT">
              <a:solidFill>
                <a:srgbClr val="FFFFFF"/>
              </a:solidFill>
              <a:ea typeface="MS PGothic" pitchFamily="34" charset="-128"/>
              <a:cs typeface="Arial" charset="0"/>
            </a:endParaRPr>
          </a:p>
          <a:p>
            <a:pPr algn="ct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>
                <a:solidFill>
                  <a:srgbClr val="FFFFFF"/>
                </a:solidFill>
                <a:ea typeface="MS PGothic" pitchFamily="34" charset="-128"/>
                <a:cs typeface="Times New Roman" pitchFamily="18" charset="0"/>
              </a:rPr>
              <a:t>Progettazione e implementazione attività sul territorio </a:t>
            </a:r>
            <a:r>
              <a:rPr lang="it-IT">
                <a:solidFill>
                  <a:srgbClr val="FFFFFF"/>
                </a:solidFill>
                <a:ea typeface="MS PGothic" pitchFamily="34" charset="-128"/>
                <a:cs typeface="Arial" charset="0"/>
              </a:rPr>
              <a:t>di competenza</a:t>
            </a:r>
          </a:p>
        </p:txBody>
      </p:sp>
      <p:sp>
        <p:nvSpPr>
          <p:cNvPr id="19" name="Rettangolo arrotondato 18"/>
          <p:cNvSpPr/>
          <p:nvPr/>
        </p:nvSpPr>
        <p:spPr>
          <a:xfrm>
            <a:off x="1112838" y="5154613"/>
            <a:ext cx="4800600" cy="787400"/>
          </a:xfrm>
          <a:prstGeom prst="roundRect">
            <a:avLst/>
          </a:prstGeom>
          <a:solidFill>
            <a:srgbClr val="009ED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t-IT" dirty="0" err="1">
                <a:solidFill>
                  <a:srgbClr val="FFFFFF"/>
                </a:solidFill>
                <a:ea typeface="MS PGothic" charset="0"/>
                <a:cs typeface="Times New Roman" charset="0"/>
              </a:rPr>
              <a:t>A.Ulss</a:t>
            </a:r>
            <a:r>
              <a:rPr lang="it-IT" dirty="0">
                <a:solidFill>
                  <a:srgbClr val="FFFFFF"/>
                </a:solidFill>
                <a:ea typeface="MS PGothic" charset="0"/>
                <a:cs typeface="Times New Roman" charset="0"/>
              </a:rPr>
              <a:t> 18 – Rovigo - SOC SISP</a:t>
            </a:r>
          </a:p>
        </p:txBody>
      </p:sp>
      <p:sp>
        <p:nvSpPr>
          <p:cNvPr id="20" name="Freccia destra 19"/>
          <p:cNvSpPr/>
          <p:nvPr/>
        </p:nvSpPr>
        <p:spPr>
          <a:xfrm>
            <a:off x="5913438" y="5167313"/>
            <a:ext cx="266700" cy="889000"/>
          </a:xfrm>
          <a:prstGeom prst="rightArrow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1" name="Rettangolo arrotondato 20"/>
          <p:cNvSpPr/>
          <p:nvPr/>
        </p:nvSpPr>
        <p:spPr>
          <a:xfrm>
            <a:off x="6180138" y="4938713"/>
            <a:ext cx="2282825" cy="11176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Referente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Lorenza Gallo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dirty="0">
                <a:solidFill>
                  <a:srgbClr val="009EDD"/>
                </a:solidFill>
              </a:rPr>
              <a:t>Maria Chiara </a:t>
            </a:r>
            <a:r>
              <a:rPr lang="it-IT" b="1" dirty="0" err="1">
                <a:solidFill>
                  <a:srgbClr val="009EDD"/>
                </a:solidFill>
              </a:rPr>
              <a:t>Pavarin</a:t>
            </a:r>
            <a:endParaRPr lang="it-IT" b="1" dirty="0">
              <a:solidFill>
                <a:srgbClr val="009EDD"/>
              </a:solidFill>
            </a:endParaRPr>
          </a:p>
        </p:txBody>
      </p:sp>
      <p:sp>
        <p:nvSpPr>
          <p:cNvPr id="16397" name="CasellaDiTesto 8"/>
          <p:cNvSpPr txBox="1">
            <a:spLocks noChangeArrowheads="1"/>
          </p:cNvSpPr>
          <p:nvPr/>
        </p:nvSpPr>
        <p:spPr bwMode="auto">
          <a:xfrm rot="-5400000">
            <a:off x="-202406" y="17565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4</a:t>
            </a:r>
          </a:p>
        </p:txBody>
      </p:sp>
      <p:sp>
        <p:nvSpPr>
          <p:cNvPr id="16398" name="CasellaDiTesto 24"/>
          <p:cNvSpPr txBox="1">
            <a:spLocks noChangeArrowheads="1"/>
          </p:cNvSpPr>
          <p:nvPr/>
        </p:nvSpPr>
        <p:spPr bwMode="auto">
          <a:xfrm rot="-5400000">
            <a:off x="-224631" y="35980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5</a:t>
            </a:r>
          </a:p>
        </p:txBody>
      </p:sp>
      <p:sp>
        <p:nvSpPr>
          <p:cNvPr id="16399" name="CasellaDiTesto 25"/>
          <p:cNvSpPr txBox="1">
            <a:spLocks noChangeArrowheads="1"/>
          </p:cNvSpPr>
          <p:nvPr/>
        </p:nvSpPr>
        <p:spPr bwMode="auto">
          <a:xfrm rot="-5400000">
            <a:off x="-202406" y="5426869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b="1">
                <a:solidFill>
                  <a:srgbClr val="009EDD"/>
                </a:solidFill>
              </a:rPr>
              <a:t>UNITÀ OP. 6</a:t>
            </a:r>
          </a:p>
        </p:txBody>
      </p:sp>
      <p:sp>
        <p:nvSpPr>
          <p:cNvPr id="16400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Unità operative coinvolte </a:t>
            </a:r>
          </a:p>
        </p:txBody>
      </p:sp>
      <p:pic>
        <p:nvPicPr>
          <p:cNvPr id="34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6402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ttangolo 4"/>
          <p:cNvSpPr>
            <a:spLocks noChangeArrowheads="1"/>
          </p:cNvSpPr>
          <p:nvPr/>
        </p:nvSpPr>
        <p:spPr bwMode="auto">
          <a:xfrm>
            <a:off x="977900" y="2055813"/>
            <a:ext cx="2716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400">
                <a:solidFill>
                  <a:srgbClr val="009FDA"/>
                </a:solidFill>
                <a:ea typeface="MS PGothic" pitchFamily="34" charset="-128"/>
              </a:rPr>
              <a:t>Anziani Attivi</a:t>
            </a:r>
          </a:p>
        </p:txBody>
      </p:sp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5867400" y="2063750"/>
            <a:ext cx="165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i="1">
                <a:solidFill>
                  <a:srgbClr val="009FDA"/>
                </a:solidFill>
                <a:ea typeface="MS PGothic" pitchFamily="34" charset="-128"/>
              </a:rPr>
              <a:t> Caregiver</a:t>
            </a:r>
            <a:r>
              <a:rPr lang="it-IT" sz="2400">
                <a:solidFill>
                  <a:srgbClr val="009FDA"/>
                </a:solidFill>
                <a:ea typeface="MS PGothic" pitchFamily="34" charset="-128"/>
              </a:rPr>
              <a:t> </a:t>
            </a: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6663" y="2678113"/>
            <a:ext cx="3302000" cy="2135187"/>
          </a:xfrm>
          <a:prstGeom prst="rect">
            <a:avLst/>
          </a:prstGeom>
          <a:noFill/>
          <a:ln w="9525">
            <a:solidFill>
              <a:srgbClr val="128CD2"/>
            </a:solidFill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438" y="2678113"/>
            <a:ext cx="3311525" cy="2178050"/>
          </a:xfrm>
          <a:prstGeom prst="rect">
            <a:avLst/>
          </a:prstGeom>
          <a:noFill/>
          <a:ln w="9525">
            <a:solidFill>
              <a:srgbClr val="128CD2"/>
            </a:solidFill>
            <a:miter lim="800000"/>
            <a:headEnd/>
            <a:tailEnd/>
          </a:ln>
        </p:spPr>
      </p:pic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I nostri destinatari</a:t>
            </a:r>
          </a:p>
        </p:txBody>
      </p:sp>
      <p:pic>
        <p:nvPicPr>
          <p:cNvPr id="12" name="Immagine 8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7415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579438" y="1084263"/>
            <a:ext cx="807085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>
                <a:solidFill>
                  <a:srgbClr val="7F7F7F"/>
                </a:solidFill>
              </a:rPr>
              <a:t>Promuovere la </a:t>
            </a:r>
            <a:r>
              <a:rPr lang="it-IT" sz="2000" b="1">
                <a:solidFill>
                  <a:srgbClr val="7F7F7F"/>
                </a:solidFill>
              </a:rPr>
              <a:t>salute e il benessere psico-sociale degli anziani</a:t>
            </a:r>
            <a:r>
              <a:rPr lang="it-IT" sz="2000">
                <a:solidFill>
                  <a:srgbClr val="7F7F7F"/>
                </a:solidFill>
              </a:rPr>
              <a:t> che vivono presso il proprio domicilio e in condizione di </a:t>
            </a:r>
            <a:r>
              <a:rPr lang="it-IT" sz="2000" b="1">
                <a:solidFill>
                  <a:srgbClr val="7F7F7F"/>
                </a:solidFill>
              </a:rPr>
              <a:t>totale o parziale autosufficienza </a:t>
            </a:r>
            <a:r>
              <a:rPr lang="it-IT" sz="2000">
                <a:solidFill>
                  <a:srgbClr val="7F7F7F"/>
                </a:solidFill>
              </a:rPr>
              <a:t>e </a:t>
            </a:r>
            <a:r>
              <a:rPr lang="it-IT" sz="2000" b="1">
                <a:solidFill>
                  <a:srgbClr val="7F7F7F"/>
                </a:solidFill>
              </a:rPr>
              <a:t>migliorare la qualità dell’assistenza degli anziani</a:t>
            </a:r>
            <a:r>
              <a:rPr lang="it-IT" sz="2000">
                <a:solidFill>
                  <a:srgbClr val="7F7F7F"/>
                </a:solidFill>
              </a:rPr>
              <a:t> assistiti a domicilio da un </a:t>
            </a:r>
            <a:r>
              <a:rPr lang="it-IT" sz="2000" b="1" i="1">
                <a:solidFill>
                  <a:srgbClr val="7F7F7F"/>
                </a:solidFill>
              </a:rPr>
              <a:t>caregiver,</a:t>
            </a:r>
            <a:r>
              <a:rPr lang="it-IT" sz="2000">
                <a:solidFill>
                  <a:srgbClr val="7F7F7F"/>
                </a:solidFill>
              </a:rPr>
              <a:t> attraverso la realizzazione di </a:t>
            </a:r>
            <a:r>
              <a:rPr lang="it-IT" sz="2000" b="1">
                <a:solidFill>
                  <a:srgbClr val="7F7F7F"/>
                </a:solidFill>
              </a:rPr>
              <a:t>percorsi di cittadinanza attiva </a:t>
            </a:r>
            <a:r>
              <a:rPr lang="it-IT" sz="2000">
                <a:solidFill>
                  <a:srgbClr val="7F7F7F"/>
                </a:solidFill>
              </a:rPr>
              <a:t>per gli anziani “attivi” e </a:t>
            </a:r>
            <a:r>
              <a:rPr lang="it-IT" sz="2000" b="1">
                <a:solidFill>
                  <a:srgbClr val="7F7F7F"/>
                </a:solidFill>
              </a:rPr>
              <a:t>percorsi di formazione, sensibilizzazione</a:t>
            </a:r>
            <a:r>
              <a:rPr lang="it-IT" sz="2000">
                <a:solidFill>
                  <a:srgbClr val="7F7F7F"/>
                </a:solidFill>
              </a:rPr>
              <a:t> ed </a:t>
            </a:r>
            <a:r>
              <a:rPr lang="it-IT" sz="2000" b="1" i="1">
                <a:solidFill>
                  <a:srgbClr val="7F7F7F"/>
                </a:solidFill>
              </a:rPr>
              <a:t>empowerment</a:t>
            </a:r>
            <a:r>
              <a:rPr lang="it-IT" sz="2000" b="1">
                <a:solidFill>
                  <a:srgbClr val="7F7F7F"/>
                </a:solidFill>
              </a:rPr>
              <a:t> dei </a:t>
            </a:r>
            <a:r>
              <a:rPr lang="it-IT" sz="2000" b="1" i="1">
                <a:solidFill>
                  <a:srgbClr val="7F7F7F"/>
                </a:solidFill>
              </a:rPr>
              <a:t>caregiver</a:t>
            </a:r>
            <a:r>
              <a:rPr lang="it-IT" sz="2000" i="1">
                <a:solidFill>
                  <a:srgbClr val="7F7F7F"/>
                </a:solidFill>
              </a:rPr>
              <a:t>.</a:t>
            </a:r>
          </a:p>
        </p:txBody>
      </p:sp>
      <p:sp>
        <p:nvSpPr>
          <p:cNvPr id="18434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Obiettivo generale del progetto</a:t>
            </a:r>
          </a:p>
        </p:txBody>
      </p:sp>
      <p:pic>
        <p:nvPicPr>
          <p:cNvPr id="10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8436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  <p:pic>
        <p:nvPicPr>
          <p:cNvPr id="1843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438" y="3464350"/>
            <a:ext cx="3865562" cy="2572488"/>
          </a:xfrm>
          <a:prstGeom prst="rect">
            <a:avLst/>
          </a:prstGeom>
          <a:noFill/>
          <a:ln w="9525">
            <a:solidFill>
              <a:srgbClr val="128CD2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ChangeArrowheads="1"/>
          </p:cNvSpPr>
          <p:nvPr/>
        </p:nvSpPr>
        <p:spPr bwMode="auto">
          <a:xfrm>
            <a:off x="708025" y="1084263"/>
            <a:ext cx="77279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Progettazione</a:t>
            </a:r>
            <a:r>
              <a:rPr lang="it-IT" sz="2200">
                <a:solidFill>
                  <a:srgbClr val="7F7F7F"/>
                </a:solidFill>
              </a:rPr>
              <a:t> delle azioni previste in ogni Regione partecipante.</a:t>
            </a:r>
          </a:p>
          <a:p>
            <a:pPr marL="342900" indent="-342900" defTabSz="91440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Implementazione</a:t>
            </a:r>
            <a:r>
              <a:rPr lang="it-IT" sz="2200">
                <a:solidFill>
                  <a:srgbClr val="7F7F7F"/>
                </a:solidFill>
              </a:rPr>
              <a:t> delle azioni previste in ogni Regione partecipante.</a:t>
            </a:r>
          </a:p>
          <a:p>
            <a:pPr marL="342900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Monitoraggio</a:t>
            </a:r>
            <a:r>
              <a:rPr lang="it-IT" sz="2200">
                <a:solidFill>
                  <a:srgbClr val="7F7F7F"/>
                </a:solidFill>
              </a:rPr>
              <a:t> del processo e valutazione delle azioni e dei risultati in ogni  Regione partecipante.</a:t>
            </a:r>
          </a:p>
          <a:p>
            <a:pPr marL="342900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Comunicazione</a:t>
            </a:r>
            <a:r>
              <a:rPr lang="it-IT" sz="2200">
                <a:solidFill>
                  <a:srgbClr val="7F7F7F"/>
                </a:solidFill>
              </a:rPr>
              <a:t> e disseminazione dei risultati.</a:t>
            </a:r>
          </a:p>
        </p:txBody>
      </p:sp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Indicatori di risultato</a:t>
            </a:r>
          </a:p>
        </p:txBody>
      </p:sp>
      <p:pic>
        <p:nvPicPr>
          <p:cNvPr id="8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9460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627063" y="1084263"/>
            <a:ext cx="80232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1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2 incontri di programmazione </a:t>
            </a:r>
            <a:r>
              <a:rPr lang="it-IT" sz="2200">
                <a:solidFill>
                  <a:srgbClr val="7F7F7F"/>
                </a:solidFill>
              </a:rPr>
              <a:t>e condivisione degli obiettivi e delle attività previste con almeno </a:t>
            </a:r>
            <a:r>
              <a:rPr lang="it-IT" sz="2200" b="1">
                <a:solidFill>
                  <a:srgbClr val="7F7F7F"/>
                </a:solidFill>
              </a:rPr>
              <a:t>un referente per ogni Regione partecipante.</a:t>
            </a:r>
          </a:p>
          <a:p>
            <a:pPr marL="342900" lvl="1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Realizzazione delle azioni previste in </a:t>
            </a:r>
            <a:r>
              <a:rPr lang="it-IT" sz="2200" b="1">
                <a:solidFill>
                  <a:srgbClr val="7F7F7F"/>
                </a:solidFill>
              </a:rPr>
              <a:t>almeno un’area territoriale per ogni Regione;</a:t>
            </a:r>
          </a:p>
          <a:p>
            <a:pPr marL="342900" lvl="1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>
                <a:solidFill>
                  <a:srgbClr val="7F7F7F"/>
                </a:solidFill>
              </a:rPr>
              <a:t>Almeno </a:t>
            </a:r>
            <a:r>
              <a:rPr lang="it-IT" sz="2200" b="1">
                <a:solidFill>
                  <a:srgbClr val="7F7F7F"/>
                </a:solidFill>
              </a:rPr>
              <a:t>4 incontri di monitoraggio e valutazione </a:t>
            </a:r>
            <a:r>
              <a:rPr lang="it-IT" sz="2200">
                <a:solidFill>
                  <a:srgbClr val="7F7F7F"/>
                </a:solidFill>
              </a:rPr>
              <a:t>con </a:t>
            </a:r>
            <a:r>
              <a:rPr lang="it-IT" sz="2200" b="1">
                <a:solidFill>
                  <a:srgbClr val="7F7F7F"/>
                </a:solidFill>
              </a:rPr>
              <a:t>almeno un referente per ogni Regione.</a:t>
            </a:r>
            <a:endParaRPr lang="it-IT" sz="2200">
              <a:solidFill>
                <a:srgbClr val="7F7F7F"/>
              </a:solidFill>
            </a:endParaRPr>
          </a:p>
          <a:p>
            <a:pPr marL="342900" lvl="1" indent="-342900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1 workshop finale di presentazione </a:t>
            </a:r>
            <a:r>
              <a:rPr lang="it-IT" sz="2200">
                <a:solidFill>
                  <a:srgbClr val="7F7F7F"/>
                </a:solidFill>
              </a:rPr>
              <a:t>e disseminazione dei risultati ottenuti.</a:t>
            </a:r>
          </a:p>
        </p:txBody>
      </p:sp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Standard di risultato</a:t>
            </a:r>
          </a:p>
        </p:txBody>
      </p:sp>
      <p:pic>
        <p:nvPicPr>
          <p:cNvPr id="8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0484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5"/>
          <p:cNvSpPr>
            <a:spLocks noChangeArrowheads="1"/>
          </p:cNvSpPr>
          <p:nvPr/>
        </p:nvSpPr>
        <p:spPr bwMode="auto">
          <a:xfrm>
            <a:off x="428625" y="1090613"/>
            <a:ext cx="8310563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914400"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7F7F7F"/>
                </a:solidFill>
              </a:rPr>
              <a:t>Formare i referenti regionali e gli operatori sanitari delle aree di intervento </a:t>
            </a:r>
            <a:r>
              <a:rPr lang="it-IT" sz="2000">
                <a:solidFill>
                  <a:srgbClr val="7F7F7F"/>
                </a:solidFill>
              </a:rPr>
              <a:t>individuate per ogni Regione partecipante e fornire loro indicazioni operative e strumenti metodologici per la conduzione e realizzazione del percorso di cittadinanza attiva per gli anziani attivi e del percorso di formazione, sensibilizzazione ed empowerment dei </a:t>
            </a:r>
            <a:r>
              <a:rPr lang="it-IT" sz="2000" i="1">
                <a:solidFill>
                  <a:srgbClr val="7F7F7F"/>
                </a:solidFill>
              </a:rPr>
              <a:t>caregiver.</a:t>
            </a:r>
          </a:p>
          <a:p>
            <a:pPr algn="just" defTabSz="914400"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endParaRPr lang="it-IT" sz="2000" i="1">
              <a:solidFill>
                <a:srgbClr val="7F7F7F"/>
              </a:solidFill>
            </a:endParaRP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1</a:t>
            </a:r>
            <a:r>
              <a:rPr lang="it-IT" sz="2000">
                <a:solidFill>
                  <a:srgbClr val="7F7F7F"/>
                </a:solidFill>
              </a:rPr>
              <a:t>: progettazione e realizzazione corsi di formazione per referenti regionali e operatori sociosanitari nelle Regioni partecipanti;</a:t>
            </a:r>
            <a:endParaRPr lang="it-IT" sz="2000" b="1">
              <a:solidFill>
                <a:srgbClr val="7F7F7F"/>
              </a:solidFill>
            </a:endParaRP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2</a:t>
            </a:r>
            <a:r>
              <a:rPr lang="it-IT" sz="2000">
                <a:solidFill>
                  <a:srgbClr val="7F7F7F"/>
                </a:solidFill>
              </a:rPr>
              <a:t>: aggiornamento, duplicazione e stampa materiali didattici Argento attivo - </a:t>
            </a:r>
            <a:r>
              <a:rPr lang="it-IT" sz="2000">
                <a:solidFill>
                  <a:srgbClr val="7F7F7F"/>
                </a:solidFill>
                <a:hlinkClick r:id="rId2"/>
              </a:rPr>
              <a:t>www.regione.veneto.it/web/sanita/argento-attivo</a:t>
            </a:r>
            <a:r>
              <a:rPr lang="it-IT" sz="2000">
                <a:solidFill>
                  <a:srgbClr val="7F7F7F"/>
                </a:solidFill>
              </a:rPr>
              <a:t> (dispensa, dvd, pieghevoli, shopper di carta shopper di carta personalizzate con messaggi di promozione alla salute);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3</a:t>
            </a:r>
            <a:r>
              <a:rPr lang="it-IT" sz="2000">
                <a:solidFill>
                  <a:srgbClr val="7F7F7F"/>
                </a:solidFill>
              </a:rPr>
              <a:t>: realizzazione monitoraggio e valutazione;</a:t>
            </a:r>
          </a:p>
          <a:p>
            <a:pPr algn="just" defTabSz="914400" eaLnBrk="0" hangingPunct="0">
              <a:spcAft>
                <a:spcPts val="600"/>
              </a:spcAft>
              <a:tabLst>
                <a:tab pos="92075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000" b="1">
                <a:solidFill>
                  <a:srgbClr val="009EDD"/>
                </a:solidFill>
              </a:rPr>
              <a:t>Attività 4</a:t>
            </a:r>
            <a:r>
              <a:rPr lang="it-IT" sz="2000">
                <a:solidFill>
                  <a:srgbClr val="7F7F7F"/>
                </a:solidFill>
              </a:rPr>
              <a:t>: creazione di un blog.</a:t>
            </a:r>
            <a:endParaRPr lang="it-IT" sz="2000" b="1">
              <a:solidFill>
                <a:srgbClr val="7F7F7F"/>
              </a:solidFill>
            </a:endParaRPr>
          </a:p>
        </p:txBody>
      </p:sp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Obiettivo specifico 1</a:t>
            </a:r>
          </a:p>
        </p:txBody>
      </p:sp>
      <p:pic>
        <p:nvPicPr>
          <p:cNvPr id="10" name="Immagine 8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1508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5"/>
          <p:cNvSpPr>
            <a:spLocks noChangeArrowheads="1"/>
          </p:cNvSpPr>
          <p:nvPr/>
        </p:nvSpPr>
        <p:spPr bwMode="auto">
          <a:xfrm>
            <a:off x="433388" y="1084263"/>
            <a:ext cx="82169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corsi</a:t>
            </a:r>
            <a:r>
              <a:rPr lang="it-IT" sz="2200">
                <a:solidFill>
                  <a:srgbClr val="7F7F7F"/>
                </a:solidFill>
              </a:rPr>
              <a:t> di formazione per referenti regionali e operatori attivati in ogni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partecipanti </a:t>
            </a:r>
            <a:r>
              <a:rPr lang="it-IT" sz="2200">
                <a:solidFill>
                  <a:srgbClr val="7F7F7F"/>
                </a:solidFill>
              </a:rPr>
              <a:t>per ogni corso di formazione attivato per Regione.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Livello di gradimento e di conoscenza </a:t>
            </a:r>
            <a:r>
              <a:rPr lang="it-IT" sz="2200">
                <a:solidFill>
                  <a:srgbClr val="7F7F7F"/>
                </a:solidFill>
              </a:rPr>
              <a:t>dei temi proposti da parte dei partecipanti.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materiali didattici.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Monitoraggio e valutazione </a:t>
            </a:r>
            <a:r>
              <a:rPr lang="it-IT" sz="2200">
                <a:solidFill>
                  <a:srgbClr val="7F7F7F"/>
                </a:solidFill>
              </a:rPr>
              <a:t>delle attività realizzate.</a:t>
            </a:r>
          </a:p>
          <a:p>
            <a:pPr marL="342900" indent="-342900" algn="just" defTabSz="914400" eaLnBrk="0" hangingPunct="0">
              <a:spcAft>
                <a:spcPts val="1200"/>
              </a:spcAft>
              <a:buFont typeface="Arial" charset="0"/>
              <a:buChar char="•"/>
              <a:tabLst>
                <a:tab pos="92075" algn="l"/>
                <a:tab pos="449263" algn="l"/>
                <a:tab pos="549275" algn="l"/>
                <a:tab pos="1006475" algn="l"/>
                <a:tab pos="1463675" algn="l"/>
                <a:tab pos="1920875" algn="l"/>
                <a:tab pos="2378075" algn="l"/>
                <a:tab pos="2835275" algn="l"/>
                <a:tab pos="3292475" algn="l"/>
                <a:tab pos="3749675" algn="l"/>
                <a:tab pos="4206875" algn="l"/>
              </a:tabLst>
            </a:pPr>
            <a:r>
              <a:rPr lang="it-IT" sz="2200" b="1">
                <a:solidFill>
                  <a:srgbClr val="7F7F7F"/>
                </a:solidFill>
              </a:rPr>
              <a:t>Numero di accessi al blog.</a:t>
            </a:r>
          </a:p>
        </p:txBody>
      </p:sp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2832100" y="188913"/>
            <a:ext cx="5818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tabLst>
                <a:tab pos="90488" algn="l"/>
                <a:tab pos="547688" algn="l"/>
                <a:tab pos="1004888" algn="l"/>
                <a:tab pos="1462088" algn="l"/>
                <a:tab pos="1919288" algn="l"/>
                <a:tab pos="2376488" algn="l"/>
                <a:tab pos="2833688" algn="l"/>
                <a:tab pos="3290888" algn="l"/>
                <a:tab pos="3748088" algn="l"/>
                <a:tab pos="4205288" algn="l"/>
              </a:tabLst>
            </a:pPr>
            <a:r>
              <a:rPr lang="it-IT" sz="2800" b="1">
                <a:solidFill>
                  <a:srgbClr val="009FDA"/>
                </a:solidFill>
                <a:ea typeface="MS PGothic" pitchFamily="34" charset="-128"/>
              </a:rPr>
              <a:t>Indicatori di risultato 1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428626" y="195263"/>
            <a:ext cx="2057400" cy="56038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2532" name="Rettangolo 2"/>
          <p:cNvSpPr>
            <a:spLocks noChangeArrowheads="1"/>
          </p:cNvSpPr>
          <p:nvPr/>
        </p:nvSpPr>
        <p:spPr bwMode="auto">
          <a:xfrm>
            <a:off x="706438" y="212725"/>
            <a:ext cx="1463675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it-IT" sz="1600">
                <a:solidFill>
                  <a:srgbClr val="FFFFFF"/>
                </a:solidFill>
              </a:rPr>
              <a:t>Argento Attivo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1217</TotalTime>
  <Words>1740</Words>
  <Application>Microsoft Macintosh PowerPoint</Application>
  <PresentationFormat>Presentazione su schermo (4:3)</PresentationFormat>
  <Paragraphs>498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Tema di Office</vt:lpstr>
      <vt:lpstr>IL PROGETTO CCM 2015 “argento attivo”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Pomilio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Pomilio Pomilio</dc:creator>
  <cp:lastModifiedBy>Stefano Petrelli</cp:lastModifiedBy>
  <cp:revision>144</cp:revision>
  <dcterms:created xsi:type="dcterms:W3CDTF">2016-05-17T15:24:35Z</dcterms:created>
  <dcterms:modified xsi:type="dcterms:W3CDTF">2016-06-01T15:04:50Z</dcterms:modified>
</cp:coreProperties>
</file>