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2" r:id="rId5"/>
    <p:sldId id="263" r:id="rId6"/>
    <p:sldId id="264" r:id="rId7"/>
    <p:sldId id="267" r:id="rId8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A175"/>
    <a:srgbClr val="A9B582"/>
    <a:srgbClr val="FFB40E"/>
    <a:srgbClr val="FF6F0E"/>
    <a:srgbClr val="B4FF15"/>
    <a:srgbClr val="FFDC1C"/>
    <a:srgbClr val="FF0934"/>
    <a:srgbClr val="FF8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72" autoAdjust="0"/>
  </p:normalViewPr>
  <p:slideViewPr>
    <p:cSldViewPr snapToGrid="0" snapToObjects="1">
      <p:cViewPr>
        <p:scale>
          <a:sx n="100" d="100"/>
          <a:sy n="100" d="100"/>
        </p:scale>
        <p:origin x="-200" y="352"/>
      </p:cViewPr>
      <p:guideLst>
        <p:guide orient="horz" pos="600"/>
        <p:guide pos="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DA556B6-E9EF-4C33-AAE6-7D4DE63908F6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83040E4-7A9D-4AAB-80F4-CCA927970A9F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199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z="16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it-IT" sz="1400" smtClean="0">
              <a:solidFill>
                <a:srgbClr val="2A373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endParaRPr lang="it-IT" sz="11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z="16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>
              <a:lnSpc>
                <a:spcPct val="90000"/>
              </a:lnSpc>
              <a:spcBef>
                <a:spcPct val="0"/>
              </a:spcBef>
            </a:pPr>
            <a:endParaRPr lang="it-IT" sz="11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9168A-794E-419D-A660-25EDF8333FAD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BB38E-2E9A-430A-AA50-2F63B889B88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DD92A-9998-4E4B-AD4C-4F09A40AD6B6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EAE24-43C9-4F8D-BF1E-082162EC45F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0CCC-E53D-47AE-8D8A-BF44EDE27F98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7C2A2-3BDD-4DCB-9192-9EB4D4D8BFCE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4621D-A4DC-462B-8251-8738A80E4B74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F8E65-EC46-4EC4-92C9-3987489C82F0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B5BF-52D7-4E44-951F-7070FCBF209C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8980D-C337-4526-87E7-CCE46F9431D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41962-8462-46D4-9E67-9A9EAB1D98FB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C3E38-1C54-4EB0-917C-3D001AEC82A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4B99-BB25-4CC8-8D86-AECBC9191F84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B249B-11FB-4C13-A7E7-120A39AA8A4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5AD72-5215-4B59-859D-226BAFD2B3BB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098E-9069-4956-A908-6FA59C560DE8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06298-C065-4632-8E58-2AB47E6EE70B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20647-1BFE-40F3-8BDD-7B1C08A7B4F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CCCD2-764C-4E26-8231-880DF42A2044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C8597-542C-4552-BEBF-36CB89A5ECE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DE4A-3C4A-45ED-A743-921043C53BA2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FC01A-DC31-41D7-86DE-C4848DD640A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B1E2D1-EEE6-4F01-8A6C-49E4A5170358}" type="datetimeFigureOut">
              <a:rPr lang="it-IT"/>
              <a:pPr>
                <a:defRPr/>
              </a:pPr>
              <a:t>01/06/16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0DAFFF-6E92-444F-A26B-2B9E1710FFF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ctrTitle"/>
          </p:nvPr>
        </p:nvSpPr>
        <p:spPr>
          <a:xfrm>
            <a:off x="685800" y="698500"/>
            <a:ext cx="7772400" cy="1470025"/>
          </a:xfrm>
        </p:spPr>
        <p:txBody>
          <a:bodyPr/>
          <a:lstStyle/>
          <a:p>
            <a:r>
              <a:rPr lang="it-IT" smtClean="0">
                <a:solidFill>
                  <a:schemeClr val="bg1"/>
                </a:solidFill>
                <a:cs typeface="Arial" charset="0"/>
              </a:rPr>
              <a:t>1. </a:t>
            </a:r>
            <a:r>
              <a:rPr lang="en-US" smtClean="0">
                <a:solidFill>
                  <a:schemeClr val="bg1"/>
                </a:solidFill>
                <a:cs typeface="Arial" charset="0"/>
              </a:rPr>
              <a:t>L</a:t>
            </a:r>
            <a:r>
              <a:rPr lang="it-IT" smtClean="0">
                <a:solidFill>
                  <a:schemeClr val="bg1"/>
                </a:solidFill>
                <a:cs typeface="Arial" charset="0"/>
              </a:rPr>
              <a:t>A FIGURA DEL </a:t>
            </a:r>
            <a:r>
              <a:rPr lang="it-IT" i="1" smtClean="0">
                <a:solidFill>
                  <a:schemeClr val="bg1"/>
                </a:solidFill>
                <a:cs typeface="Arial" charset="0"/>
              </a:rPr>
              <a:t>CAREGIVER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216150"/>
            <a:ext cx="6400800" cy="649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it-IT" dirty="0" smtClean="0">
                <a:solidFill>
                  <a:schemeClr val="bg1"/>
                </a:solidFill>
                <a:cs typeface="Arial"/>
              </a:rPr>
              <a:t>CHE COSA </a:t>
            </a:r>
            <a:r>
              <a:rPr lang="fr-FR" cap="all" dirty="0" smtClean="0">
                <a:solidFill>
                  <a:schemeClr val="bg1"/>
                </a:solidFill>
                <a:cs typeface="Arial"/>
              </a:rPr>
              <a:t>è</a:t>
            </a:r>
            <a:r>
              <a:rPr lang="it-IT" dirty="0" smtClean="0">
                <a:solidFill>
                  <a:schemeClr val="bg1"/>
                </a:solidFill>
                <a:cs typeface="Arial"/>
              </a:rPr>
              <a:t> L’INVECCHIAMENTO </a:t>
            </a:r>
            <a:endParaRPr lang="it-IT" dirty="0">
              <a:solidFill>
                <a:schemeClr val="bg1"/>
              </a:solidFill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contenuto 2"/>
          <p:cNvSpPr>
            <a:spLocks noGrp="1"/>
          </p:cNvSpPr>
          <p:nvPr>
            <p:ph sz="quarter" idx="1"/>
          </p:nvPr>
        </p:nvSpPr>
        <p:spPr>
          <a:xfrm>
            <a:off x="419100" y="989013"/>
            <a:ext cx="8231188" cy="1906587"/>
          </a:xfrm>
        </p:spPr>
        <p:txBody>
          <a:bodyPr rtlCol="0">
            <a:noAutofit/>
          </a:bodyPr>
          <a:lstStyle/>
          <a:p>
            <a:pPr marL="0" indent="0" algn="just" fontAlgn="auto">
              <a:spcBef>
                <a:spcPct val="1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Con </a:t>
            </a:r>
            <a:r>
              <a:rPr lang="it-IT" sz="2200" dirty="0">
                <a:solidFill>
                  <a:srgbClr val="7F7F7F"/>
                </a:solidFill>
              </a:rPr>
              <a:t>il </a:t>
            </a: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termine </a:t>
            </a:r>
            <a:r>
              <a:rPr lang="it-IT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“invecchiamento” </a:t>
            </a: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 intende </a:t>
            </a:r>
            <a:r>
              <a:rPr lang="it-IT" sz="2200" dirty="0">
                <a:solidFill>
                  <a:srgbClr val="7F7F7F"/>
                </a:solidFill>
              </a:rPr>
              <a:t>quel processo che porta la persona ad una progressiva riduzione delle sue capacità e della sua vitalità, ma anche una fase della vita in cui i limiti e i difetti dell’età possono essere </a:t>
            </a:r>
            <a:r>
              <a:rPr lang="it-IT" sz="2200" dirty="0" smtClean="0">
                <a:solidFill>
                  <a:srgbClr val="7F7F7F"/>
                </a:solidFill>
              </a:rPr>
              <a:t>compensati.</a:t>
            </a:r>
          </a:p>
          <a:p>
            <a:pPr marL="187325" indent="-187325" algn="just" fontAlgn="auto">
              <a:spcBef>
                <a:spcPct val="10000"/>
              </a:spcBef>
              <a:spcAft>
                <a:spcPts val="0"/>
              </a:spcAft>
              <a:buFontTx/>
              <a:buChar char="•"/>
              <a:defRPr/>
            </a:pPr>
            <a:endParaRPr lang="it-IT" sz="2200" dirty="0" smtClean="0">
              <a:solidFill>
                <a:srgbClr val="7F7F7F"/>
              </a:solidFill>
            </a:endParaRPr>
          </a:p>
        </p:txBody>
      </p:sp>
      <p:grpSp>
        <p:nvGrpSpPr>
          <p:cNvPr id="15362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12294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5366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pic>
        <p:nvPicPr>
          <p:cNvPr id="6" name="Immagine 5" descr="Schermata 2016-05-23 alle 11.18.02.png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1603" t="21698" r="2565"/>
          <a:stretch/>
        </p:blipFill>
        <p:spPr>
          <a:xfrm>
            <a:off x="2486028" y="2895600"/>
            <a:ext cx="5930900" cy="2469555"/>
          </a:xfrm>
          <a:prstGeom prst="rect">
            <a:avLst/>
          </a:prstGeom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96A175"/>
                </a:solidFill>
                <a:ea typeface="ＭＳ Ｐゴシック" pitchFamily="34" charset="-128"/>
              </a:rPr>
              <a:t>L’invecchiamento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contenuto 2"/>
          <p:cNvSpPr>
            <a:spLocks noGrp="1"/>
          </p:cNvSpPr>
          <p:nvPr>
            <p:ph sz="quarter" idx="1"/>
          </p:nvPr>
        </p:nvSpPr>
        <p:spPr>
          <a:xfrm>
            <a:off x="419100" y="952500"/>
            <a:ext cx="8231188" cy="5207000"/>
          </a:xfrm>
        </p:spPr>
        <p:txBody>
          <a:bodyPr>
            <a:noAutofit/>
          </a:bodyPr>
          <a:lstStyle/>
          <a:p>
            <a:pPr marL="85725" indent="-85725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Il corpo, con l’avanzare dell’età, va incontro a una serie di </a:t>
            </a:r>
            <a:r>
              <a:rPr lang="it-IT" sz="2200" b="1" smtClean="0">
                <a:solidFill>
                  <a:srgbClr val="7F7F7F"/>
                </a:solidFill>
              </a:rPr>
              <a:t>cambiamenti</a:t>
            </a:r>
            <a:r>
              <a:rPr lang="it-IT" sz="2200" smtClean="0">
                <a:solidFill>
                  <a:srgbClr val="7F7F7F"/>
                </a:solidFill>
              </a:rPr>
              <a:t>:</a:t>
            </a:r>
            <a:endParaRPr lang="it-IT" sz="2200" b="1" smtClean="0">
              <a:solidFill>
                <a:srgbClr val="7F7F7F"/>
              </a:solidFill>
            </a:endParaRP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riduzione della vista e dell’udito; </a:t>
            </a:r>
          </a:p>
          <a:p>
            <a:pPr marL="85725" indent="-85725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modificazioni dell’apparato muscolo-scheletrico (riduzione dell’agilità, della resistenza e della forza fisica); 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modificazioni dell’apparato cardiovascolare;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modificazioni della qualità e quantità del sonno;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etc. </a:t>
            </a:r>
          </a:p>
          <a:p>
            <a:pPr marL="85725" indent="-85725" algn="just"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  <a:buFont typeface="Arial" charset="0"/>
              <a:buNone/>
            </a:pPr>
            <a:r>
              <a:rPr lang="it-IT" sz="2200" smtClean="0">
                <a:solidFill>
                  <a:srgbClr val="7F7F7F"/>
                </a:solidFill>
              </a:rPr>
              <a:t> Si attenuano i processi cognitivi, in particolar modo la </a:t>
            </a:r>
            <a:r>
              <a:rPr lang="it-IT" sz="2200" b="1" smtClean="0">
                <a:solidFill>
                  <a:srgbClr val="7F7F7F"/>
                </a:solidFill>
              </a:rPr>
              <a:t>capacità di memoria, di attenzione e di apprendimento</a:t>
            </a:r>
            <a:r>
              <a:rPr lang="it-IT" sz="2200" smtClean="0">
                <a:solidFill>
                  <a:srgbClr val="7F7F7F"/>
                </a:solidFill>
              </a:rPr>
              <a:t>, così come c’è un cambiamento di come vengono vissute e gestite le emozioni. </a:t>
            </a:r>
          </a:p>
        </p:txBody>
      </p:sp>
      <p:grpSp>
        <p:nvGrpSpPr>
          <p:cNvPr id="17410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7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7413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96A175"/>
                </a:solidFill>
                <a:ea typeface="ＭＳ Ｐゴシック" pitchFamily="34" charset="-128"/>
              </a:rPr>
              <a:t>L’invecchiamento fisiologico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contenuto 2"/>
          <p:cNvSpPr>
            <a:spLocks noGrp="1"/>
          </p:cNvSpPr>
          <p:nvPr>
            <p:ph sz="quarter" idx="1"/>
          </p:nvPr>
        </p:nvSpPr>
        <p:spPr>
          <a:xfrm>
            <a:off x="419100" y="4832350"/>
            <a:ext cx="8221663" cy="1033463"/>
          </a:xfrm>
        </p:spPr>
        <p:txBody>
          <a:bodyPr/>
          <a:lstStyle/>
          <a:p>
            <a:pPr marL="0" indent="0" algn="just">
              <a:spcBef>
                <a:spcPct val="0"/>
              </a:spcBef>
              <a:spcAft>
                <a:spcPts val="1200"/>
              </a:spcAft>
              <a:buFont typeface="Arial" charset="0"/>
              <a:buNone/>
            </a:pPr>
            <a:r>
              <a:rPr lang="it-IT" sz="2100" b="1" smtClean="0">
                <a:solidFill>
                  <a:srgbClr val="7F7F7F"/>
                </a:solidFill>
              </a:rPr>
              <a:t>In questi casi non si tratta più di invecchiamento normale, ma di malattie del cervello, denominate </a:t>
            </a:r>
            <a:r>
              <a:rPr lang="it-IT" sz="2100" b="1" smtClean="0">
                <a:solidFill>
                  <a:srgbClr val="96A175"/>
                </a:solidFill>
              </a:rPr>
              <a:t>demenze</a:t>
            </a:r>
            <a:r>
              <a:rPr lang="it-IT" sz="2100" b="1" smtClean="0">
                <a:solidFill>
                  <a:srgbClr val="7F7F7F"/>
                </a:solidFill>
              </a:rPr>
              <a:t>. </a:t>
            </a:r>
          </a:p>
        </p:txBody>
      </p:sp>
      <p:grpSp>
        <p:nvGrpSpPr>
          <p:cNvPr id="19458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8" name="Immagine 8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19463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96A175"/>
                </a:solidFill>
                <a:ea typeface="ＭＳ Ｐゴシック" pitchFamily="34" charset="-128"/>
              </a:rPr>
              <a:t>L’invecchiamento patologico</a:t>
            </a:r>
          </a:p>
        </p:txBody>
      </p:sp>
      <p:pic>
        <p:nvPicPr>
          <p:cNvPr id="19460" name="Immagin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5662" y="2538413"/>
            <a:ext cx="306916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ttangolo 14"/>
          <p:cNvSpPr>
            <a:spLocks noChangeArrowheads="1"/>
          </p:cNvSpPr>
          <p:nvPr/>
        </p:nvSpPr>
        <p:spPr bwMode="auto">
          <a:xfrm>
            <a:off x="419100" y="963613"/>
            <a:ext cx="84836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100">
                <a:solidFill>
                  <a:srgbClr val="7F7F7F"/>
                </a:solidFill>
              </a:rPr>
              <a:t>In alcuni casi, con l’avanzare dell’età, compaiono disturbi intellettivi (a carico di linguaggio, memoria, orientamento) e comportamentali di gravità tale da determinare la perdita di autonomia anche negli atti più semplici della vita quotidiana.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5"/>
          <p:cNvSpPr txBox="1">
            <a:spLocks noChangeArrowheads="1"/>
          </p:cNvSpPr>
          <p:nvPr/>
        </p:nvSpPr>
        <p:spPr bwMode="auto">
          <a:xfrm>
            <a:off x="419100" y="952500"/>
            <a:ext cx="823118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200">
                <a:solidFill>
                  <a:srgbClr val="7F7F7F"/>
                </a:solidFill>
              </a:rPr>
              <a:t>Per “</a:t>
            </a:r>
            <a:r>
              <a:rPr lang="it-IT" sz="2200" b="1">
                <a:solidFill>
                  <a:srgbClr val="7F7F7F"/>
                </a:solidFill>
              </a:rPr>
              <a:t>demenza</a:t>
            </a:r>
            <a:r>
              <a:rPr lang="it-IT" sz="2200">
                <a:solidFill>
                  <a:srgbClr val="7F7F7F"/>
                </a:solidFill>
              </a:rPr>
              <a:t>” si intende genericamente una condizione di disfunzione cronica e progressiva delle funzioni cerebrali che porta a un declino delle facoltà cognitive della persona. </a:t>
            </a:r>
          </a:p>
        </p:txBody>
      </p:sp>
      <p:grpSp>
        <p:nvGrpSpPr>
          <p:cNvPr id="20482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10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0487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96A175"/>
                </a:solidFill>
                <a:ea typeface="ＭＳ Ｐゴシック" pitchFamily="34" charset="-128"/>
              </a:rPr>
              <a:t>Cosa sono le demenze</a:t>
            </a:r>
          </a:p>
        </p:txBody>
      </p:sp>
      <p:sp>
        <p:nvSpPr>
          <p:cNvPr id="2" name="Rettangolo 1"/>
          <p:cNvSpPr/>
          <p:nvPr/>
        </p:nvSpPr>
        <p:spPr>
          <a:xfrm>
            <a:off x="428625" y="2243138"/>
            <a:ext cx="5324475" cy="2344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ct val="10000"/>
              </a:spcBef>
              <a:spcAft>
                <a:spcPts val="600"/>
              </a:spcAft>
              <a:defRPr/>
            </a:pPr>
            <a:r>
              <a:rPr lang="it-IT" sz="2200" dirty="0">
                <a:solidFill>
                  <a:srgbClr val="7F7F7F"/>
                </a:solidFill>
                <a:latin typeface="+mn-lt"/>
                <a:cs typeface="+mn-cs"/>
              </a:rPr>
              <a:t>Le demenze possono essere definite:</a:t>
            </a:r>
            <a:endParaRPr lang="it-IT" sz="2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ct val="1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it-IT" sz="2200" b="1" dirty="0">
                <a:solidFill>
                  <a:srgbClr val="96A175"/>
                </a:solidFill>
                <a:latin typeface="+mn-lt"/>
                <a:cs typeface="+mn-cs"/>
              </a:rPr>
              <a:t>primarie</a:t>
            </a:r>
            <a:r>
              <a:rPr lang="it-IT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 </a:t>
            </a:r>
            <a:br>
              <a:rPr lang="it-IT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</a:b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(es. la malattia di Alzheimer);</a:t>
            </a:r>
          </a:p>
          <a:p>
            <a:pPr marL="342900" indent="-342900" fontAlgn="auto">
              <a:spcBef>
                <a:spcPct val="1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it-IT" sz="2200" b="1" dirty="0">
                <a:solidFill>
                  <a:srgbClr val="96A175"/>
                </a:solidFill>
                <a:latin typeface="+mn-lt"/>
                <a:cs typeface="+mn-cs"/>
              </a:rPr>
              <a:t>secondarie</a:t>
            </a: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 </a:t>
            </a:r>
            <a:b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</a:br>
            <a:r>
              <a:rPr lang="it-IT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in quanto conseguenza di altre condizioni.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485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0743" y="2289175"/>
            <a:ext cx="2189163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19100" y="966788"/>
            <a:ext cx="8231188" cy="5370512"/>
          </a:xfrm>
        </p:spPr>
        <p:txBody>
          <a:bodyPr rtlCol="0">
            <a:normAutofit/>
          </a:bodyPr>
          <a:lstStyle/>
          <a:p>
            <a:pPr marL="0" indent="0"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None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Le demenze sono il risultato di una complessa interazione tra:</a:t>
            </a:r>
          </a:p>
          <a:p>
            <a:pPr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Char char="•"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fattori genetici;</a:t>
            </a:r>
            <a:endParaRPr lang="it-IT" sz="2200" dirty="0">
              <a:solidFill>
                <a:srgbClr val="7F7F7F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Char char="•"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modificazioni neurochimiche;</a:t>
            </a:r>
            <a:endParaRPr lang="it-IT" sz="2200" dirty="0">
              <a:solidFill>
                <a:srgbClr val="7F7F7F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Char char="•"/>
              <a:defRPr/>
            </a:pPr>
            <a:r>
              <a:rPr lang="it-IT" sz="2200" dirty="0" smtClean="0">
                <a:solidFill>
                  <a:srgbClr val="7F7F7F"/>
                </a:solidFill>
              </a:rPr>
              <a:t>interazioni con altre malattie.  </a:t>
            </a:r>
          </a:p>
          <a:p>
            <a:pPr marL="0" indent="0" algn="ctr" fontAlgn="auto">
              <a:spcBef>
                <a:spcPts val="1200"/>
              </a:spcBef>
              <a:spcAft>
                <a:spcPts val="1200"/>
              </a:spcAft>
              <a:buClr>
                <a:srgbClr val="96A175"/>
              </a:buClr>
              <a:buFont typeface="Arial"/>
              <a:buNone/>
              <a:defRPr/>
            </a:pPr>
            <a:r>
              <a:rPr lang="it-IT" sz="2200" b="1" dirty="0" smtClean="0">
                <a:solidFill>
                  <a:srgbClr val="96A175"/>
                </a:solidFill>
              </a:rPr>
              <a:t>L’incremento della demenza</a:t>
            </a:r>
            <a:r>
              <a:rPr lang="it-IT" sz="2200" b="1" dirty="0">
                <a:solidFill>
                  <a:srgbClr val="96A175"/>
                </a:solidFill>
              </a:rPr>
              <a:t> </a:t>
            </a:r>
            <a:r>
              <a:rPr lang="it-IT" sz="2200" b="1" dirty="0" smtClean="0">
                <a:solidFill>
                  <a:srgbClr val="96A175"/>
                </a:solidFill>
              </a:rPr>
              <a:t>è senza dubbio legato all’allungarsi della vita media.</a:t>
            </a:r>
          </a:p>
          <a:p>
            <a:pPr marL="0" indent="0"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None/>
              <a:defRPr/>
            </a:pPr>
            <a:r>
              <a:rPr lang="it-IT" sz="2200" dirty="0">
                <a:solidFill>
                  <a:srgbClr val="7F7F7F"/>
                </a:solidFill>
              </a:rPr>
              <a:t>Alcuni fattori di rischio del decadimento mentale non sono </a:t>
            </a:r>
            <a:r>
              <a:rPr lang="it-IT" sz="2200" dirty="0" smtClean="0">
                <a:solidFill>
                  <a:srgbClr val="7F7F7F"/>
                </a:solidFill>
              </a:rPr>
              <a:t>modificabili. L’invecchiamento </a:t>
            </a:r>
            <a:r>
              <a:rPr lang="it-IT" sz="2200" dirty="0">
                <a:solidFill>
                  <a:srgbClr val="7F7F7F"/>
                </a:solidFill>
              </a:rPr>
              <a:t>e fattori genetici sono sì condizioni importanti, ma non sufficienti: essi interagiscono con altri fattori che sono invece modificabili con lo stile di vita. </a:t>
            </a:r>
            <a:endParaRPr lang="it-IT" sz="2200" dirty="0"/>
          </a:p>
          <a:p>
            <a:pPr marL="0" indent="0" algn="just" fontAlgn="auto">
              <a:spcBef>
                <a:spcPts val="0"/>
              </a:spcBef>
              <a:spcAft>
                <a:spcPts val="600"/>
              </a:spcAft>
              <a:buClr>
                <a:srgbClr val="96A175"/>
              </a:buClr>
              <a:buFont typeface="Arial"/>
              <a:buNone/>
              <a:defRPr/>
            </a:pPr>
            <a:r>
              <a:rPr lang="it-IT" sz="2200" b="1" dirty="0">
                <a:solidFill>
                  <a:srgbClr val="7F7F7F"/>
                </a:solidFill>
              </a:rPr>
              <a:t>In questo senso si può parlare di prevenzione. </a:t>
            </a:r>
          </a:p>
        </p:txBody>
      </p:sp>
      <p:grpSp>
        <p:nvGrpSpPr>
          <p:cNvPr id="22530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2533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1714500" y="206375"/>
            <a:ext cx="70754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600" b="1">
                <a:solidFill>
                  <a:srgbClr val="96A175"/>
                </a:solidFill>
                <a:ea typeface="ＭＳ Ｐゴシック" pitchFamily="34" charset="-128"/>
              </a:rPr>
              <a:t>Le demenze: cause e fattori di rischio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81400" y="1041400"/>
            <a:ext cx="5500688" cy="4375150"/>
          </a:xfrm>
        </p:spPr>
        <p:txBody>
          <a:bodyPr rIns="0"/>
          <a:lstStyle/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Non sottovalutare i fattori di rischio vascolare.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Dieta bilanciata senza eccedere con le calorie.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Esercizio fisico.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Esercizio mentale.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Ridurre lo stress.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Astensione da sostanze tossiche.</a:t>
            </a:r>
            <a:endParaRPr lang="en-US" sz="2200" smtClean="0">
              <a:solidFill>
                <a:srgbClr val="7F7F7F"/>
              </a:solidFill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96A175"/>
              </a:buClr>
            </a:pPr>
            <a:r>
              <a:rPr lang="it-IT" sz="2200" smtClean="0">
                <a:solidFill>
                  <a:srgbClr val="7F7F7F"/>
                </a:solidFill>
              </a:rPr>
              <a:t>Evitare un abuso di farmaci.</a:t>
            </a:r>
            <a:endParaRPr lang="en-US" sz="2200" smtClean="0">
              <a:solidFill>
                <a:srgbClr val="7F7F7F"/>
              </a:solidFill>
            </a:endParaRPr>
          </a:p>
        </p:txBody>
      </p:sp>
      <p:grpSp>
        <p:nvGrpSpPr>
          <p:cNvPr id="24578" name="Group 13"/>
          <p:cNvGrpSpPr>
            <a:grpSpLocks/>
          </p:cNvGrpSpPr>
          <p:nvPr/>
        </p:nvGrpSpPr>
        <p:grpSpPr bwMode="auto">
          <a:xfrm>
            <a:off x="428625" y="182563"/>
            <a:ext cx="2057400" cy="560387"/>
            <a:chOff x="414" y="97"/>
            <a:chExt cx="1296" cy="353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14" y="97"/>
              <a:ext cx="1296" cy="353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4582" name="Rettangolo 2"/>
            <p:cNvSpPr>
              <a:spLocks noChangeArrowheads="1"/>
            </p:cNvSpPr>
            <p:nvPr/>
          </p:nvSpPr>
          <p:spPr bwMode="auto">
            <a:xfrm>
              <a:off x="496" y="100"/>
              <a:ext cx="110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it-IT" sz="1600">
                  <a:solidFill>
                    <a:srgbClr val="FFFFFF"/>
                  </a:solidFill>
                </a:rPr>
                <a:t>L’invecchiamento</a:t>
              </a:r>
            </a:p>
          </p:txBody>
        </p:sp>
      </p:grp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2832100" y="188913"/>
            <a:ext cx="581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tabLst>
                <a:tab pos="90488" algn="l"/>
                <a:tab pos="547688" algn="l"/>
                <a:tab pos="1004888" algn="l"/>
                <a:tab pos="1462088" algn="l"/>
                <a:tab pos="1919288" algn="l"/>
                <a:tab pos="2376488" algn="l"/>
                <a:tab pos="2833688" algn="l"/>
                <a:tab pos="3290888" algn="l"/>
                <a:tab pos="3748088" algn="l"/>
                <a:tab pos="4205288" algn="l"/>
              </a:tabLst>
            </a:pPr>
            <a:r>
              <a:rPr lang="it-IT" sz="2800" b="1">
                <a:solidFill>
                  <a:srgbClr val="96A175"/>
                </a:solidFill>
                <a:ea typeface="ＭＳ Ｐゴシック" pitchFamily="34" charset="-128"/>
              </a:rPr>
              <a:t>Prevenzione e stile di vita sano</a:t>
            </a:r>
          </a:p>
        </p:txBody>
      </p:sp>
      <p:pic>
        <p:nvPicPr>
          <p:cNvPr id="24580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1143402"/>
            <a:ext cx="2906713" cy="419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</TotalTime>
  <Words>385</Words>
  <Application>Microsoft Macintosh PowerPoint</Application>
  <PresentationFormat>Presentazione su schermo (4:3)</PresentationFormat>
  <Paragraphs>42</Paragraphs>
  <Slides>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1. LA FIGURA DEL CAREGIVER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Pomilio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Pomilio Pomilio</dc:creator>
  <cp:lastModifiedBy>Stefano Petrelli</cp:lastModifiedBy>
  <cp:revision>126</cp:revision>
  <dcterms:created xsi:type="dcterms:W3CDTF">2016-05-17T15:24:35Z</dcterms:created>
  <dcterms:modified xsi:type="dcterms:W3CDTF">2016-06-01T14:32:04Z</dcterms:modified>
</cp:coreProperties>
</file>